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fntdata" ContentType="application/x-fontdata"/>
  <Default Extension="png" ContentType="image/png"/>
  <Default Extension="gif" ContentType="image/gif"/>
  <Default Extension="m4v" ContentType="video/mp4"/>
  <Default Extension="mp4" ContentType="video/mp4"/>
  <Default Extension="svg" ContentType="image/svg+xml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charts/chart4.xml" ContentType="application/vnd.openxmlformats-officedocument.drawingml.chart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charts/chart5.xml" ContentType="application/vnd.openxmlformats-officedocument.drawingml.chart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charts/chart6.xml" ContentType="application/vnd.openxmlformats-officedocument.drawingml.chart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notesMasterIdLst>
    <p:notesMasterId r:id="rId13"/>
  </p:notesMasterIdLst>
  <p:sldSz cx="9144000" cy="5143500"/>
  <p:notesSz cx="5143500" cy="9144000"/>
  <p:embeddedFontLst>
    <p:embeddedFont>
      <p:font typeface="Playfair Display"/>
      <p:boldItalic r:id="rId18"/>
      <p:regular r:id="rId19"/>
      <p:italic r:id="rId20"/>
      <p:bold r:id="rId21"/>
    </p:embeddedFont>
    <p:embeddedFont>
      <p:font typeface="Roboto"/>
      <p:boldItalic r:id="rId22"/>
      <p:regular r:id="rId23"/>
      <p:italic r:id="rId24"/>
      <p:bold r:id="rId25"/>
    </p:embeddedFont>
    <p:embeddedFont>
      <p:font typeface="IBM Plex Serif"/>
      <p:boldItalic r:id="rId26"/>
      <p:regular r:id="rId27"/>
      <p:italic r:id="rId28"/>
      <p:bold r:id="rId29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8" Type="http://schemas.openxmlformats.org/officeDocument/2006/relationships/font" Target="fonts/PlayfairDisplay-boldItalic.fntdata"/><Relationship Id="rId19" Type="http://schemas.openxmlformats.org/officeDocument/2006/relationships/font" Target="fonts/PlayfairDisplay-regular.fntdata"/><Relationship Id="rId20" Type="http://schemas.openxmlformats.org/officeDocument/2006/relationships/font" Target="fonts/PlayfairDisplay-italic.fntdata"/><Relationship Id="rId21" Type="http://schemas.openxmlformats.org/officeDocument/2006/relationships/font" Target="fonts/PlayfairDisplay-bold.fntdata"/><Relationship Id="rId22" Type="http://schemas.openxmlformats.org/officeDocument/2006/relationships/font" Target="fonts/Roboto-boldItalic.fntdata"/><Relationship Id="rId23" Type="http://schemas.openxmlformats.org/officeDocument/2006/relationships/font" Target="fonts/Roboto-regular.fntdata"/><Relationship Id="rId24" Type="http://schemas.openxmlformats.org/officeDocument/2006/relationships/font" Target="fonts/Roboto-italic.fntdata"/><Relationship Id="rId25" Type="http://schemas.openxmlformats.org/officeDocument/2006/relationships/font" Target="fonts/Roboto-bold.fntdata"/><Relationship Id="rId26" Type="http://schemas.openxmlformats.org/officeDocument/2006/relationships/font" Target="fonts/IBMPlexSerif-boldItalic.fntdata"/><Relationship Id="rId27" Type="http://schemas.openxmlformats.org/officeDocument/2006/relationships/font" Target="fonts/IBMPlexSerif-regular.fntdata"/><Relationship Id="rId28" Type="http://schemas.openxmlformats.org/officeDocument/2006/relationships/font" Target="fonts/IBMPlexSerif-italic.fntdata"/><Relationship Id="rId29" Type="http://schemas.openxmlformats.org/officeDocument/2006/relationships/font" Target="fonts/IBMPlexSerif-bold.fntdata"/></Relationships>
</file>

<file path=ppt/charts/_rels/chart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4.xlsx"/></Relationships>
</file>

<file path=ppt/charts/_rels/chart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5.xlsx"/></Relationships>
</file>

<file path=ppt/charts/_rels/chart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6.xlsx"/></Relationships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roundedCorners val="1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Values</c:v>
                </c:pt>
              </c:strCache>
            </c:strRef>
          </c:tx>
          <c:spPr>
            <a:solidFill>
              <a:srgbClr val="FFFFFF"/>
            </a:solidFill>
            <a:effectLst/>
          </c:spPr>
          <c:invertIfNegative val="0"/>
          <c:dLbls>
            <c:numFmt formatCode="###,###,###,###,###,###,###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FFFFFF"/>
                    </a:solidFill>
                    <a:latin typeface="Roboto"/>
                  </a:defRPr>
                </a:pPr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dPt>
            <c:idx val="0"/>
            <c:invertIfNegative val="0"/>
            <c:bubble3D val="0"/>
            <c:spPr>
              <a:solidFill>
                <a:srgbClr val="ffffff"/>
              </a:solidFill>
              <a:effectLst/>
            </c:spPr>
          </c:dPt>
          <c:dPt>
            <c:idx val="1"/>
            <c:invertIfNegative val="0"/>
            <c:bubble3D val="0"/>
            <c:spPr>
              <a:solidFill>
                <a:srgbClr val="e0e0e0"/>
              </a:solidFill>
              <a:effectLst/>
            </c:spPr>
          </c:dPt>
          <c:dPt>
            <c:idx val="2"/>
            <c:invertIfNegative val="0"/>
            <c:bubble3D val="0"/>
            <c:spPr>
              <a:solidFill>
                <a:srgbClr val="c2c2c2"/>
              </a:solidFill>
              <a:effectLst/>
            </c:spPr>
          </c:dPt>
          <c:cat>
            <c:multiLvlStrRef>
              <c:f>Sheet1!$A$2:$A$4</c:f>
              <c:multiLvlStrCache>
                <c:ptCount val="3"/>
                <c:lvl>
                  <c:pt idx="0">
                    <c:v>Bedford-Stuyvesant</c:v>
                  </c:pt>
                  <c:pt idx="1">
                    <c:v>Williamsburg</c:v>
                  </c:pt>
                  <c:pt idx="2">
                    <c:v>Harlem</c:v>
                  </c:pt>
                </c:lvl>
              </c:multiLvlStrCache>
            </c:multiLvl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2206</c:v>
                </c:pt>
                <c:pt idx="1">
                  <c:v>1853</c:v>
                </c:pt>
                <c:pt idx="2">
                  <c:v>1435</c:v>
                </c:pt>
              </c:numCache>
            </c:numRef>
          </c:val>
        </c:ser>
        <c:dLbls>
          <c:numFmt formatCode="###,###,###,###,###,###,###" sourceLinked="0"/>
          <c:txPr>
            <a:bodyPr/>
            <a:lstStyle/>
            <a:p>
              <a:pPr>
                <a:defRPr b="0" i="0" strike="noStrike" sz="1200" u="none">
                  <a:solidFill>
                    <a:srgbClr val="FFFFFF"/>
                  </a:solidFill>
                  <a:latin typeface="Roboto"/>
                </a:defRPr>
              </a:pPr>
            </a:p>
          </c:txPr>
          <c:showLegendKey val="0"/>
          <c:showVal val="1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ln w="6350" cap="flat">
            <a:solidFill>
              <a:srgbClr val="C1BEB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FFFFFF"/>
                </a:solidFill>
                <a:latin typeface="Roboto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6350" cap="flat">
              <a:solidFill>
                <a:srgbClr val="f1f0ee"/>
              </a:solidFill>
              <a:prstDash val="dash"/>
              <a:round/>
            </a:ln>
          </c:spPr>
        </c:majorGridlines>
        <c:numFmt formatCode="###,###,###,###,###,###,###" sourceLinked="0"/>
        <c:majorTickMark val="out"/>
        <c:minorTickMark val="none"/>
        <c:tickLblPos val="nextTo"/>
        <c:spPr>
          <a:ln w="6350" cap="flat">
            <a:solidFill>
              <a:srgbClr val="C1BEB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FFFFFF"/>
                </a:solidFill>
                <a:latin typeface="Roboto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span"/>
  </c:chart>
  <c:spPr>
    <a:noFill/>
    <a:ln>
      <a:noFill/>
    </a:ln>
    <a:effectLst/>
  </c:sp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roundedCorners val="1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Values</c:v>
                </c:pt>
              </c:strCache>
            </c:strRef>
          </c:tx>
          <c:spPr>
            <a:solidFill>
              <a:srgbClr val="FFFFFF"/>
            </a:solidFill>
            <a:effectLst/>
          </c:spPr>
          <c:invertIfNegative val="0"/>
          <c:dLbls>
            <c:numFmt formatCode="###,###,###,###,###,###,###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FFFFFF"/>
                    </a:solidFill>
                    <a:latin typeface="Roboto"/>
                  </a:defRPr>
                </a:pPr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dPt>
            <c:idx val="0"/>
            <c:invertIfNegative val="0"/>
            <c:bubble3D val="0"/>
            <c:spPr>
              <a:solidFill>
                <a:srgbClr val="ffffff"/>
              </a:solidFill>
              <a:effectLst/>
            </c:spPr>
          </c:dPt>
          <c:dPt>
            <c:idx val="1"/>
            <c:invertIfNegative val="0"/>
            <c:bubble3D val="0"/>
            <c:spPr>
              <a:solidFill>
                <a:srgbClr val="e0e0e0"/>
              </a:solidFill>
              <a:effectLst/>
            </c:spPr>
          </c:dPt>
          <c:dPt>
            <c:idx val="2"/>
            <c:invertIfNegative val="0"/>
            <c:bubble3D val="0"/>
            <c:spPr>
              <a:solidFill>
                <a:srgbClr val="c2c2c2"/>
              </a:solidFill>
              <a:effectLst/>
            </c:spPr>
          </c:dPt>
          <c:cat>
            <c:multiLvlStrRef>
              <c:f>Sheet1!$A$2:$A$4</c:f>
              <c:multiLvlStrCache>
                <c:ptCount val="3"/>
                <c:lvl>
                  <c:pt idx="0">
                    <c:v>Entire home/Apt</c:v>
                  </c:pt>
                  <c:pt idx="1">
                    <c:v>Private Room</c:v>
                  </c:pt>
                  <c:pt idx="2">
                    <c:v>Shared Room</c:v>
                  </c:pt>
                </c:lvl>
              </c:multiLvlStrCache>
            </c:multiLvl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116</c:v>
                </c:pt>
                <c:pt idx="1">
                  <c:v>108</c:v>
                </c:pt>
                <c:pt idx="2">
                  <c:v>4</c:v>
                </c:pt>
              </c:numCache>
            </c:numRef>
          </c:val>
        </c:ser>
        <c:dLbls>
          <c:numFmt formatCode="###,###,###,###,###,###,###" sourceLinked="0"/>
          <c:txPr>
            <a:bodyPr/>
            <a:lstStyle/>
            <a:p>
              <a:pPr>
                <a:defRPr b="0" i="0" strike="noStrike" sz="1200" u="none">
                  <a:solidFill>
                    <a:srgbClr val="FFFFFF"/>
                  </a:solidFill>
                  <a:latin typeface="Roboto"/>
                </a:defRPr>
              </a:pPr>
            </a:p>
          </c:txPr>
          <c:showLegendKey val="0"/>
          <c:showVal val="1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ln w="6350" cap="flat">
            <a:solidFill>
              <a:srgbClr val="C1BEB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FFFFFF"/>
                </a:solidFill>
                <a:latin typeface="Roboto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6350" cap="flat">
              <a:solidFill>
                <a:srgbClr val="f1f0ee"/>
              </a:solidFill>
              <a:prstDash val="dash"/>
              <a:round/>
            </a:ln>
          </c:spPr>
        </c:majorGridlines>
        <c:numFmt formatCode="###,###,###,###,###,###,###" sourceLinked="0"/>
        <c:majorTickMark val="out"/>
        <c:minorTickMark val="none"/>
        <c:tickLblPos val="nextTo"/>
        <c:spPr>
          <a:ln w="6350" cap="flat">
            <a:solidFill>
              <a:srgbClr val="C1BEB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FFFFFF"/>
                </a:solidFill>
                <a:latin typeface="Roboto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span"/>
  </c:chart>
  <c:spPr>
    <a:noFill/>
    <a:ln>
      <a:noFill/>
    </a:ln>
    <a:effectLst/>
  </c:sp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roundedCorners val="1"/>
  <c:chart>
    <c:autoTitleDeleted val="1"/>
    <c:plotArea>
      <c:layout/>
      <c:lineChart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Values</c:v>
                </c:pt>
              </c:strCache>
            </c:strRef>
          </c:tx>
          <c:spPr>
            <a:solidFill>
              <a:srgbClr val="FFFFFF"/>
            </a:solidFill>
            <a:ln w="25400" cap="flat">
              <a:solidFill>
                <a:srgbClr val="FFFFFF"/>
              </a:solidFill>
              <a:prstDash val="solid"/>
              <a:round/>
            </a:ln>
            <a:effectLst/>
          </c:spPr>
          <c:invertIfNegative val="0"/>
          <c:dLbls>
            <c:numFmt formatCode="###,###,###,###,###,###,###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FFFFFF"/>
                    </a:solidFill>
                    <a:latin typeface="Roboto"/>
                  </a:defRPr>
                </a:pPr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marker>
            <c:symbol val="none"/>
            <c:size val="5"/>
            <c:spPr>
              <a:solidFill>
                <a:srgbClr val="FFFFFF"/>
              </a:solidFill>
              <a:ln w="9525" cap="flat">
                <a:solidFill>
                  <a:srgbClr val="FFFFFF"/>
                </a:solidFill>
                <a:prstDash val="solid"/>
                <a:round/>
              </a:ln>
              <a:effectLst/>
            </c:spPr>
          </c:marker>
          <c:cat>
            <c:multiLvlStrRef>
              <c:f>Sheet1!$A$2:$A$8</c:f>
              <c:multiLvlStrCache>
                <c:ptCount val="7"/>
                <c:lvl>
                  <c:pt idx="0">
                    <c:v>January</c:v>
                  </c:pt>
                  <c:pt idx="1">
                    <c:v>February</c:v>
                  </c:pt>
                  <c:pt idx="2">
                    <c:v>March</c:v>
                  </c:pt>
                  <c:pt idx="3">
                    <c:v>April</c:v>
                  </c:pt>
                  <c:pt idx="4">
                    <c:v>May</c:v>
                  </c:pt>
                  <c:pt idx="5">
                    <c:v>June</c:v>
                  </c:pt>
                  <c:pt idx="6">
                    <c:v>July</c:v>
                  </c:pt>
                </c:lvl>
              </c:multiLvlStrCache>
            </c:multiLvl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20750</c:v>
                </c:pt>
                <c:pt idx="1">
                  <c:v>7215</c:v>
                </c:pt>
                <c:pt idx="2">
                  <c:v>11307</c:v>
                </c:pt>
                <c:pt idx="3">
                  <c:v>24828</c:v>
                </c:pt>
                <c:pt idx="4">
                  <c:v>86465</c:v>
                </c:pt>
                <c:pt idx="5">
                  <c:v>619567</c:v>
                </c:pt>
                <c:pt idx="6">
                  <c:v>243262</c:v>
                </c:pt>
              </c:numCache>
            </c:numRef>
          </c:val>
          <c:smooth val="1"/>
        </c:ser>
        <c:dLbls>
          <c:numFmt formatCode="###,###,###,###,###,###,###" sourceLinked="0"/>
          <c:txPr>
            <a:bodyPr/>
            <a:lstStyle/>
            <a:p>
              <a:pPr>
                <a:defRPr b="0" i="0" strike="noStrike" sz="1200" u="none">
                  <a:solidFill>
                    <a:srgbClr val="FFFFFF"/>
                  </a:solidFill>
                  <a:latin typeface="Roboto"/>
                </a:defRPr>
              </a:pPr>
            </a:p>
          </c:txPr>
          <c:showLegendKey val="0"/>
          <c:showVal val="1"/>
          <c:showCatName val="0"/>
          <c:showSerName val="0"/>
          <c:showPercent val="0"/>
          <c:showBubbleSize val="0"/>
          <c:showLeaderLines val="0"/>
        </c:dLbls>
        <c:marker val="1"/>
        <c:axId val="2094734554"/>
        <c:axId val="2094734552"/>
        <c:axId val="2094734556"/>
      </c:lineChart>
      <c:catAx>
        <c:axId val="209473455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ln w="6350" cap="flat">
            <a:solidFill>
              <a:srgbClr val="C1BEB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FFFFFF"/>
                </a:solidFill>
                <a:latin typeface="Roboto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6350" cap="flat">
              <a:solidFill>
                <a:srgbClr val="f1f0ee"/>
              </a:solidFill>
              <a:prstDash val="dash"/>
              <a:round/>
            </a:ln>
          </c:spPr>
        </c:majorGridlines>
        <c:numFmt formatCode="###,###,###,###,###,###,###" sourceLinked="0"/>
        <c:majorTickMark val="out"/>
        <c:minorTickMark val="none"/>
        <c:tickLblPos val="nextTo"/>
        <c:spPr>
          <a:ln w="6350" cap="flat">
            <a:solidFill>
              <a:srgbClr val="C1BEB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FFFFFF"/>
                </a:solidFill>
                <a:latin typeface="Roboto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span"/>
  </c:chart>
  <c:spPr>
    <a:noFill/>
    <a:ln>
      <a:noFill/>
    </a:ln>
    <a:effectLst/>
  </c:sp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hyperlink" Target="https://pitch.com?utm_medium=product-presentation&amp;utm_source=powerpoint-export&amp;utm_campaign=bottom_bar_cta&amp;utm_content=3460f986-803c-4128-89e8-6763b8e65fe9" TargetMode="External"/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jpg"/><Relationship Id="rId4" Type="http://schemas.openxmlformats.org/officeDocument/2006/relationships/image" Target="../media/image-1-4.png"/><Relationship Id="rId5" Type="http://schemas.openxmlformats.org/officeDocument/2006/relationships/image" Target="../media/image-1-5.sv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hyperlink" Target="https://pitch.com?utm_medium=product-presentation&amp;utm_source=powerpoint-export&amp;utm_campaign=bottom_bar_cta&amp;utm_content=3460f986-803c-4128-89e8-6763b8e65fe9" TargetMode="External"/><Relationship Id="rId1" Type="http://schemas.openxmlformats.org/officeDocument/2006/relationships/image" Target="../media/image-10-1.jpg"/><Relationship Id="rId2" Type="http://schemas.openxmlformats.org/officeDocument/2006/relationships/image" Target="../media/image-10-2.png"/><Relationship Id="rId3" Type="http://schemas.openxmlformats.org/officeDocument/2006/relationships/image" Target="../media/image-10-3.sv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hyperlink" Target="https://pitch.com?utm_medium=product-presentation&amp;utm_source=powerpoint-export&amp;utm_campaign=bottom_bar_cta&amp;utm_content=3460f986-803c-4128-89e8-6763b8e65fe9" TargetMode="External"/><Relationship Id="rId1" Type="http://schemas.openxmlformats.org/officeDocument/2006/relationships/image" Target="../media/image-11-1.jpg"/><Relationship Id="rId2" Type="http://schemas.openxmlformats.org/officeDocument/2006/relationships/image" Target="../media/image-11-2.png"/><Relationship Id="rId3" Type="http://schemas.openxmlformats.org/officeDocument/2006/relationships/image" Target="../media/image-11-3.sv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hyperlink" Target="https://pitch.com?utm_medium=product-presentation&amp;utm_source=powerpoint-export&amp;utm_campaign=bottom_bar_cta&amp;utm_content=3460f986-803c-4128-89e8-6763b8e65fe9" TargetMode="External"/><Relationship Id="rId1" Type="http://schemas.openxmlformats.org/officeDocument/2006/relationships/image" Target="../media/image-2-1.jpg"/><Relationship Id="rId2" Type="http://schemas.openxmlformats.org/officeDocument/2006/relationships/image" Target="../media/image-2-2.png"/><Relationship Id="rId3" Type="http://schemas.openxmlformats.org/officeDocument/2006/relationships/image" Target="../media/image-2-3.sv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7" Type="http://schemas.openxmlformats.org/officeDocument/2006/relationships/hyperlink" Target="https://pitch.com?utm_medium=product-presentation&amp;utm_source=powerpoint-export&amp;utm_campaign=bottom_bar_cta&amp;utm_content=3460f986-803c-4128-89e8-6763b8e65fe9" TargetMode="External"/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jpg"/><Relationship Id="rId5" Type="http://schemas.openxmlformats.org/officeDocument/2006/relationships/image" Target="../media/image-3-5.png"/><Relationship Id="rId6" Type="http://schemas.openxmlformats.org/officeDocument/2006/relationships/image" Target="../media/image-3-6.svg"/><Relationship Id="rId8" Type="http://schemas.openxmlformats.org/officeDocument/2006/relationships/slideLayout" Target="../slideLayouts/slideLayout1.xml"/><Relationship Id="rId9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hyperlink" Target="https://pitch.com?utm_medium=product-presentation&amp;utm_source=powerpoint-export&amp;utm_campaign=bottom_bar_cta&amp;utm_content=3460f986-803c-4128-89e8-6763b8e65fe9" TargetMode="External"/><Relationship Id="rId1" Type="http://schemas.openxmlformats.org/officeDocument/2006/relationships/image" Target="../media/image-4-1.png"/><Relationship Id="rId2" Type="http://schemas.openxmlformats.org/officeDocument/2006/relationships/image" Target="../media/image-4-2.jpg"/><Relationship Id="rId3" Type="http://schemas.openxmlformats.org/officeDocument/2006/relationships/image" Target="../media/image-4-3.png"/><Relationship Id="rId4" Type="http://schemas.openxmlformats.org/officeDocument/2006/relationships/image" Target="../media/image-4-4.sv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hyperlink" Target="https://pitch.com?utm_medium=product-presentation&amp;utm_source=powerpoint-export&amp;utm_campaign=bottom_bar_cta&amp;utm_content=3460f986-803c-4128-89e8-6763b8e65fe9" TargetMode="External"/><Relationship Id="rId1" Type="http://schemas.openxmlformats.org/officeDocument/2006/relationships/chart" Target="/ppt/charts/chart4.xml"/><Relationship Id="rId2" Type="http://schemas.openxmlformats.org/officeDocument/2006/relationships/image" Target="../media/image-5-1.jpg"/><Relationship Id="rId3" Type="http://schemas.openxmlformats.org/officeDocument/2006/relationships/image" Target="../media/image-5-2.png"/><Relationship Id="rId4" Type="http://schemas.openxmlformats.org/officeDocument/2006/relationships/image" Target="../media/image-5-3.sv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hyperlink" Target="https://pitch.com?utm_medium=product-presentation&amp;utm_source=powerpoint-export&amp;utm_campaign=bottom_bar_cta&amp;utm_content=3460f986-803c-4128-89e8-6763b8e65fe9" TargetMode="External"/><Relationship Id="rId1" Type="http://schemas.openxmlformats.org/officeDocument/2006/relationships/image" Target="../media/image-6-1.jpg"/><Relationship Id="rId2" Type="http://schemas.openxmlformats.org/officeDocument/2006/relationships/image" Target="../media/image-6-2.png"/><Relationship Id="rId3" Type="http://schemas.openxmlformats.org/officeDocument/2006/relationships/image" Target="../media/image-6-3.sv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hyperlink" Target="https://pitch.com?utm_medium=product-presentation&amp;utm_source=powerpoint-export&amp;utm_campaign=bottom_bar_cta&amp;utm_content=3460f986-803c-4128-89e8-6763b8e65fe9" TargetMode="External"/><Relationship Id="rId1" Type="http://schemas.openxmlformats.org/officeDocument/2006/relationships/chart" Target="/ppt/charts/chart5.xml"/><Relationship Id="rId2" Type="http://schemas.openxmlformats.org/officeDocument/2006/relationships/image" Target="../media/image-7-1.jpg"/><Relationship Id="rId3" Type="http://schemas.openxmlformats.org/officeDocument/2006/relationships/image" Target="../media/image-7-2.png"/><Relationship Id="rId4" Type="http://schemas.openxmlformats.org/officeDocument/2006/relationships/image" Target="../media/image-7-3.sv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hyperlink" Target="https://pitch.com?utm_medium=product-presentation&amp;utm_source=powerpoint-export&amp;utm_campaign=bottom_bar_cta&amp;utm_content=3460f986-803c-4128-89e8-6763b8e65fe9" TargetMode="External"/><Relationship Id="rId1" Type="http://schemas.openxmlformats.org/officeDocument/2006/relationships/image" Target="../media/image-8-1.png"/><Relationship Id="rId2" Type="http://schemas.openxmlformats.org/officeDocument/2006/relationships/image" Target="../media/image-8-2.jpg"/><Relationship Id="rId3" Type="http://schemas.openxmlformats.org/officeDocument/2006/relationships/image" Target="../media/image-8-3.png"/><Relationship Id="rId4" Type="http://schemas.openxmlformats.org/officeDocument/2006/relationships/image" Target="../media/image-8-4.sv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hyperlink" Target="https://pitch.com?utm_medium=product-presentation&amp;utm_source=powerpoint-export&amp;utm_campaign=bottom_bar_cta&amp;utm_content=3460f986-803c-4128-89e8-6763b8e65fe9" TargetMode="External"/><Relationship Id="rId1" Type="http://schemas.openxmlformats.org/officeDocument/2006/relationships/chart" Target="/ppt/charts/chart6.xml"/><Relationship Id="rId2" Type="http://schemas.openxmlformats.org/officeDocument/2006/relationships/image" Target="../media/image-9-1.jpg"/><Relationship Id="rId3" Type="http://schemas.openxmlformats.org/officeDocument/2006/relationships/image" Target="../media/image-9-2.png"/><Relationship Id="rId4" Type="http://schemas.openxmlformats.org/officeDocument/2006/relationships/image" Target="../media/image-9-3.sv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16204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0"/>
          <p:cNvSpPr/>
          <p:nvPr/>
        </p:nvSpPr>
        <p:spPr>
          <a:xfrm rot="5400000">
            <a:off x="4240513" y="4816820"/>
            <a:ext cx="680080" cy="0"/>
          </a:xfrm>
          <a:prstGeom prst="line">
            <a:avLst/>
          </a:prstGeom>
          <a:solidFill>
            <a:srgbClr val="FFFFFF"/>
          </a:solidFill>
          <a:ln w="10583">
            <a:solidFill>
              <a:srgbClr val="FFFFFF"/>
            </a:solidFill>
            <a:prstDash val="solid"/>
            <a:headEnd type="none"/>
            <a:tailEnd type="none"/>
          </a:ln>
        </p:spPr>
      </p:sp>
      <p:pic>
        <p:nvPicPr>
          <p:cNvPr id="4" name="Image 0" descr="https://pitch-assets-ccb95893-de3f-4266-973c-20049231b248.s3.eu-west-1.amazonaws.com/ecad56a3-9c04-4643-928b-99decbb4f9cc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-15" y="0"/>
            <a:ext cx="3905250" cy="51435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572777" y="1715637"/>
            <a:ext cx="3904878" cy="19145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4950"/>
              </a:lnSpc>
            </a:pPr>
            <a:r>
              <a:rPr lang="en-US" sz="1800" b="0" dirty="0">
                <a:solidFill>
                  <a:srgbClr val="FFFFFF"/>
                </a:solidFill>
                <a:latin typeface="IBM Plex Serif" pitchFamily="34" charset="0"/>
                <a:ea typeface="IBM Plex Serif" pitchFamily="34" charset="-122"/>
                <a:cs typeface="IBM Plex Serif" pitchFamily="34" charset="-120"/>
              </a:rPr>
              <a:t>Pillow Palooza Short-term Rental Market Analysis: Key Insights and Recommendations, 2023</a:t>
            </a:r>
            <a:endParaRPr lang="en-US" sz="4500" dirty="0"/>
          </a:p>
        </p:txBody>
      </p:sp>
      <p:sp>
        <p:nvSpPr>
          <p:cNvPr id="6" name="Text 2"/>
          <p:cNvSpPr/>
          <p:nvPr/>
        </p:nvSpPr>
        <p:spPr>
          <a:xfrm>
            <a:off x="4572395" y="1381505"/>
            <a:ext cx="3904878" cy="1828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440"/>
              </a:lnSpc>
            </a:pPr>
            <a:r>
              <a:rPr lang="en-US" sz="900" b="1" spc="204" kern="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PROJECT REPORT</a:t>
            </a:r>
            <a:endParaRPr lang="en-US" sz="900" dirty="0"/>
          </a:p>
        </p:txBody>
      </p:sp>
      <p:sp>
        <p:nvSpPr>
          <p:cNvPr id="7" name="Shape 3"/>
          <p:cNvSpPr/>
          <p:nvPr/>
        </p:nvSpPr>
        <p:spPr>
          <a:xfrm>
            <a:off x="-23812" y="0"/>
            <a:ext cx="119063" cy="5143500"/>
          </a:xfrm>
          <a:prstGeom prst="roundRect">
            <a:avLst>
              <a:gd name="adj" fmla="val -767997"/>
            </a:avLst>
          </a:prstGeom>
          <a:solidFill>
            <a:srgbClr val="FFFFFF"/>
          </a:solidFill>
          <a:ln/>
        </p:spPr>
      </p:sp>
      <p:sp>
        <p:nvSpPr>
          <p:cNvPr id="8" name="Shape 4"/>
          <p:cNvSpPr/>
          <p:nvPr/>
        </p:nvSpPr>
        <p:spPr>
          <a:xfrm>
            <a:off x="9048788" y="0"/>
            <a:ext cx="119063" cy="5143500"/>
          </a:xfrm>
          <a:prstGeom prst="roundRect">
            <a:avLst>
              <a:gd name="adj" fmla="val -767997"/>
            </a:avLst>
          </a:prstGeom>
          <a:solidFill>
            <a:srgbClr val="FFFFFF"/>
          </a:solidFill>
          <a:ln/>
        </p:spPr>
      </p:sp>
      <p:sp>
        <p:nvSpPr>
          <p:cNvPr id="9" name="Shape 5"/>
          <p:cNvSpPr/>
          <p:nvPr/>
        </p:nvSpPr>
        <p:spPr>
          <a:xfrm>
            <a:off x="356" y="-23812"/>
            <a:ext cx="9143398" cy="119063"/>
          </a:xfrm>
          <a:prstGeom prst="roundRect">
            <a:avLst>
              <a:gd name="adj" fmla="val -767997"/>
            </a:avLst>
          </a:prstGeom>
          <a:solidFill>
            <a:srgbClr val="FFFFFF"/>
          </a:solidFill>
          <a:ln/>
        </p:spPr>
      </p:sp>
      <p:sp>
        <p:nvSpPr>
          <p:cNvPr id="10" name="Text 6"/>
          <p:cNvSpPr/>
          <p:nvPr/>
        </p:nvSpPr>
        <p:spPr>
          <a:xfrm>
            <a:off x="356" y="5053064"/>
            <a:ext cx="9143398" cy="119062"/>
          </a:xfrm>
          <a:prstGeom prst="roundRect">
            <a:avLst>
              <a:gd name="adj" fmla="val -768003"/>
            </a:avLst>
          </a:prstGeom>
          <a:solidFill>
            <a:srgbClr val="FFFFFF"/>
          </a:solidFill>
          <a:ln/>
        </p:spPr>
        <p:txBody>
          <a:bodyPr wrap="square" lIns="507967" tIns="14056" rIns="507967" bIns="14056" rtlCol="0" anchor="ctr"/>
          <a:lstStyle/>
          <a:p>
            <a:pPr algn="ctr">
              <a:lnSpc>
                <a:spcPts val="1890"/>
              </a:lnSpc>
            </a:pPr>
            <a:endParaRPr lang="en-US" sz="1575" dirty="0"/>
          </a:p>
        </p:txBody>
      </p:sp>
      <p:pic>
        <p:nvPicPr>
          <p:cNvPr id="11" name="Image 1" descr="https://pitch-assets-ccb95893-de3f-4266-973c-20049231b248.s3.eu-west-1.amazonaws.com/f45e3a88-bf63-4de3-9186-8a75222278fe?pitch-bytes=873&amp;pitch-content-type=image%2Fpng">    </p:cNvPr>
          <p:cNvPicPr>
            <a:picLocks noChangeAspect="1"/>
          </p:cNvPicPr>
          <p:nvPr/>
        </p:nvPicPr>
        <p:blipFill>
          <a:blip r:embed="rId2"/>
          <a:srcRect l="0" r="0" t="6154" b="16923"/>
          <a:stretch/>
        </p:blipFill>
        <p:spPr>
          <a:xfrm>
            <a:off x="4572396" y="666765"/>
            <a:ext cx="571500" cy="439615"/>
          </a:xfrm>
          <a:prstGeom prst="rect">
            <a:avLst/>
          </a:prstGeom>
        </p:spPr>
      </p:pic>
      <p:pic>
        <p:nvPicPr>
          <p:cNvPr id="12" name="Image 2" descr="https://image.mux.com/CdzKDQL02YOI00nlVDn2y323BwmhLVTFY02RTabg97Zj1Y/thumbnail.jpg?time=0&amp;flip_h=true">    </p:cNvPr>
          <p:cNvPicPr>
            <a:picLocks noChangeAspect="1"/>
          </p:cNvPicPr>
          <p:nvPr/>
        </p:nvPicPr>
        <p:blipFill>
          <a:blip r:embed="rId3"/>
          <a:srcRect l="21875" r="21875" t="0" b="0"/>
          <a:stretch/>
        </p:blipFill>
        <p:spPr>
          <a:xfrm>
            <a:off x="7315200" y="3314700"/>
            <a:ext cx="1463040" cy="1463040"/>
          </a:xfrm>
          <a:prstGeom prst="ellipse">
            <a:avLst/>
          </a:prstGeom>
          <a:effectLst>
            <a:outerShdw sx="100000" sy="100000" kx="0" ky="0" algn="bl" rotWithShape="0" blurRad="101600" dist="50800" dir="16200000">
              <a:srgbClr val="000000">
                <a:alpha val="20000"/>
              </a:srgbClr>
            </a:outerShdw>
          </a:effectLst>
        </p:spPr>
      </p:pic>
      <p:pic>
        <p:nvPicPr>
          <p:cNvPr id="13" name="Image 3" descr="https://pitch-assets-ccb95893-de3f-4266-973c-20049231b248.s3.eu-west-1.amazonaws.com/try-pitch-pdf-export-logo.svg">
            <a:hlinkClick r:id="rId6" tooltip=""/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r="0" t="0" b="0"/>
          <a:stretch/>
        </p:blipFill>
        <p:spPr>
          <a:xfrm>
            <a:off x="136595" y="4803153"/>
            <a:ext cx="515221" cy="22730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5F1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 rot="16200000">
            <a:off x="-2485263" y="500122"/>
            <a:ext cx="7194277" cy="36671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>
              <a:lnSpc>
                <a:spcPts val="28875"/>
              </a:lnSpc>
            </a:pPr>
            <a:r>
              <a:rPr lang="en-US" sz="26300" b="0" dirty="0">
                <a:solidFill>
                  <a:srgbClr val="FFFFFF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2020</a:t>
            </a:r>
            <a:endParaRPr lang="en-US" sz="26250" dirty="0"/>
          </a:p>
        </p:txBody>
      </p:sp>
      <p:sp>
        <p:nvSpPr>
          <p:cNvPr id="4" name="Text 1"/>
          <p:cNvSpPr/>
          <p:nvPr/>
        </p:nvSpPr>
        <p:spPr>
          <a:xfrm>
            <a:off x="667233" y="1430008"/>
            <a:ext cx="3572842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3600"/>
              </a:lnSpc>
            </a:pPr>
            <a:r>
              <a:rPr lang="en-US" sz="3000" b="0" i="1" dirty="0">
                <a:solidFill>
                  <a:srgbClr val="162046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Recommendation</a:t>
            </a:r>
            <a:endParaRPr lang="en-US" sz="3000" dirty="0"/>
          </a:p>
        </p:txBody>
      </p:sp>
      <p:sp>
        <p:nvSpPr>
          <p:cNvPr id="5" name="Text 2"/>
          <p:cNvSpPr/>
          <p:nvPr/>
        </p:nvSpPr>
        <p:spPr>
          <a:xfrm>
            <a:off x="4572311" y="1142703"/>
            <a:ext cx="3904803" cy="19201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680"/>
              </a:lnSpc>
            </a:pPr>
            <a:r>
              <a:rPr lang="en-US" sz="1100" b="0" dirty="0">
                <a:solidFill>
                  <a:srgbClr val="162046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Based on the analysis of the short-term rental market in New York City, Pillow Palooza should focus on investing in properties in popular neighbourhoods such as Bedford-Stuyvesant, Williamsburg, and Harlem. </a:t>
            </a:r>
            <a:endParaRPr lang="en-US" sz="1050" dirty="0"/>
          </a:p>
          <a:p>
            <a:pPr algn="l">
              <a:lnSpc>
                <a:spcPts val="1680"/>
              </a:lnSpc>
            </a:pPr>
            <a:endParaRPr lang="en-US" sz="1050" dirty="0"/>
          </a:p>
          <a:p>
            <a:pPr algn="l">
              <a:lnSpc>
                <a:spcPts val="1680"/>
              </a:lnSpc>
            </a:pPr>
            <a:r>
              <a:rPr lang="en-US" sz="1100" b="0" dirty="0">
                <a:solidFill>
                  <a:srgbClr val="162046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By setting competitive rental prices, understanding the most rented property types, adapting to the average length of stay, and capitalizing on seasonal demand, Pillow Palooza can maximize revenue and occupancy rates.</a:t>
            </a:r>
            <a:endParaRPr lang="en-US" sz="1050" dirty="0"/>
          </a:p>
        </p:txBody>
      </p:sp>
      <p:sp>
        <p:nvSpPr>
          <p:cNvPr id="6" name="Text 3"/>
          <p:cNvSpPr/>
          <p:nvPr/>
        </p:nvSpPr>
        <p:spPr>
          <a:xfrm>
            <a:off x="667176" y="1143000"/>
            <a:ext cx="3572842" cy="1828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440"/>
              </a:lnSpc>
            </a:pPr>
            <a:r>
              <a:rPr lang="en-US" sz="900" b="1" spc="192" kern="0" dirty="0">
                <a:solidFill>
                  <a:srgbClr val="162046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OUR GOAL</a:t>
            </a:r>
            <a:endParaRPr lang="en-US" sz="900" dirty="0"/>
          </a:p>
        </p:txBody>
      </p:sp>
      <p:sp>
        <p:nvSpPr>
          <p:cNvPr id="7" name="Shape 4"/>
          <p:cNvSpPr/>
          <p:nvPr/>
        </p:nvSpPr>
        <p:spPr>
          <a:xfrm>
            <a:off x="356" y="0"/>
            <a:ext cx="9143398" cy="95250"/>
          </a:xfrm>
          <a:prstGeom prst="roundRect">
            <a:avLst>
              <a:gd name="adj" fmla="val -960000"/>
            </a:avLst>
          </a:prstGeom>
          <a:solidFill>
            <a:srgbClr val="FFFFFF"/>
          </a:solidFill>
          <a:ln/>
        </p:spPr>
      </p:sp>
      <p:sp>
        <p:nvSpPr>
          <p:cNvPr id="8" name="Shape 5"/>
          <p:cNvSpPr/>
          <p:nvPr/>
        </p:nvSpPr>
        <p:spPr>
          <a:xfrm>
            <a:off x="-322" y="-23812"/>
            <a:ext cx="9144060" cy="471487"/>
          </a:xfrm>
          <a:prstGeom prst="roundRect">
            <a:avLst>
              <a:gd name="adj" fmla="val -193940"/>
            </a:avLst>
          </a:prstGeom>
          <a:solidFill>
            <a:srgbClr val="FFFFFF"/>
          </a:solidFill>
          <a:ln/>
        </p:spPr>
      </p:sp>
      <p:sp>
        <p:nvSpPr>
          <p:cNvPr id="9" name="Text 6"/>
          <p:cNvSpPr/>
          <p:nvPr/>
        </p:nvSpPr>
        <p:spPr>
          <a:xfrm>
            <a:off x="190090" y="141653"/>
            <a:ext cx="687065" cy="18283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>
              <a:lnSpc>
                <a:spcPts val="1440"/>
              </a:lnSpc>
            </a:pPr>
            <a:r>
              <a:rPr lang="en-US" sz="900" b="1" spc="192" kern="0" dirty="0">
                <a:solidFill>
                  <a:srgbClr val="C1BEB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SUMMARY</a:t>
            </a:r>
            <a:endParaRPr lang="en-US" sz="900" dirty="0"/>
          </a:p>
        </p:txBody>
      </p:sp>
      <p:sp>
        <p:nvSpPr>
          <p:cNvPr id="10" name="Text 7"/>
          <p:cNvSpPr/>
          <p:nvPr/>
        </p:nvSpPr>
        <p:spPr>
          <a:xfrm>
            <a:off x="8772695" y="141653"/>
            <a:ext cx="180529" cy="18283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r">
              <a:lnSpc>
                <a:spcPts val="1440"/>
              </a:lnSpc>
            </a:pPr>
            <a:r>
              <a:rPr lang="en-US" sz="900" b="1" spc="192" kern="0" dirty="0">
                <a:solidFill>
                  <a:srgbClr val="C1BEB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Q3</a:t>
            </a:r>
            <a:endParaRPr lang="en-US" sz="900" dirty="0"/>
          </a:p>
        </p:txBody>
      </p:sp>
      <p:sp>
        <p:nvSpPr>
          <p:cNvPr id="11" name="Shape 8"/>
          <p:cNvSpPr/>
          <p:nvPr/>
        </p:nvSpPr>
        <p:spPr>
          <a:xfrm>
            <a:off x="-23812" y="0"/>
            <a:ext cx="119063" cy="5143500"/>
          </a:xfrm>
          <a:prstGeom prst="roundRect">
            <a:avLst>
              <a:gd name="adj" fmla="val -767997"/>
            </a:avLst>
          </a:prstGeom>
          <a:solidFill>
            <a:srgbClr val="FFFFFF"/>
          </a:solidFill>
          <a:ln/>
        </p:spPr>
      </p:sp>
      <p:sp>
        <p:nvSpPr>
          <p:cNvPr id="12" name="Shape 9"/>
          <p:cNvSpPr/>
          <p:nvPr/>
        </p:nvSpPr>
        <p:spPr>
          <a:xfrm>
            <a:off x="9048788" y="0"/>
            <a:ext cx="119063" cy="5143500"/>
          </a:xfrm>
          <a:prstGeom prst="roundRect">
            <a:avLst>
              <a:gd name="adj" fmla="val -767997"/>
            </a:avLst>
          </a:prstGeom>
          <a:solidFill>
            <a:srgbClr val="FFFFFF"/>
          </a:solidFill>
          <a:ln/>
        </p:spPr>
      </p:sp>
      <p:sp>
        <p:nvSpPr>
          <p:cNvPr id="13" name="Shape 10"/>
          <p:cNvSpPr/>
          <p:nvPr/>
        </p:nvSpPr>
        <p:spPr>
          <a:xfrm>
            <a:off x="356" y="5053064"/>
            <a:ext cx="9143398" cy="119062"/>
          </a:xfrm>
          <a:prstGeom prst="roundRect">
            <a:avLst>
              <a:gd name="adj" fmla="val -768003"/>
            </a:avLst>
          </a:prstGeom>
          <a:solidFill>
            <a:srgbClr val="FFFFFF"/>
          </a:solidFill>
          <a:ln/>
        </p:spPr>
      </p:sp>
      <p:pic>
        <p:nvPicPr>
          <p:cNvPr id="14" name="Image 0" descr="https://image.mux.com/CdzKDQL02YOI00nlVDn2y323BwmhLVTFY02RTabg97Zj1Y/thumbnail.jpg?time=0&amp;flip_h=true">    </p:cNvPr>
          <p:cNvPicPr>
            <a:picLocks noChangeAspect="1"/>
          </p:cNvPicPr>
          <p:nvPr/>
        </p:nvPicPr>
        <p:blipFill>
          <a:blip r:embed="rId1"/>
          <a:srcRect l="21875" r="21875" t="0" b="0"/>
          <a:stretch/>
        </p:blipFill>
        <p:spPr>
          <a:xfrm>
            <a:off x="7315200" y="3314700"/>
            <a:ext cx="1463040" cy="1463040"/>
          </a:xfrm>
          <a:prstGeom prst="ellipse">
            <a:avLst/>
          </a:prstGeom>
          <a:effectLst>
            <a:outerShdw sx="100000" sy="100000" kx="0" ky="0" algn="bl" rotWithShape="0" blurRad="101600" dist="50800" dir="16200000">
              <a:srgbClr val="000000">
                <a:alpha val="20000"/>
              </a:srgbClr>
            </a:outerShdw>
          </a:effectLst>
        </p:spPr>
      </p:pic>
      <p:pic>
        <p:nvPicPr>
          <p:cNvPr id="15" name="Image 1" descr="https://pitch-assets-ccb95893-de3f-4266-973c-20049231b248.s3.eu-west-1.amazonaws.com/try-pitch-pdf-export-logo.svg">
            <a:hlinkClick r:id="rId4" tooltip=""/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r="0" t="0" b="0"/>
          <a:stretch/>
        </p:blipFill>
        <p:spPr>
          <a:xfrm>
            <a:off x="136595" y="4803153"/>
            <a:ext cx="515221" cy="227303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5F1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 rot="16200000">
            <a:off x="-2485263" y="500122"/>
            <a:ext cx="7194277" cy="36671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>
              <a:lnSpc>
                <a:spcPts val="28875"/>
              </a:lnSpc>
            </a:pPr>
            <a:r>
              <a:rPr lang="en-US" sz="26300" b="0" dirty="0">
                <a:solidFill>
                  <a:srgbClr val="FFFFFF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2020</a:t>
            </a:r>
            <a:endParaRPr lang="en-US" sz="26250" dirty="0"/>
          </a:p>
        </p:txBody>
      </p:sp>
      <p:sp>
        <p:nvSpPr>
          <p:cNvPr id="4" name="Text 1"/>
          <p:cNvSpPr/>
          <p:nvPr/>
        </p:nvSpPr>
        <p:spPr>
          <a:xfrm>
            <a:off x="667233" y="1430008"/>
            <a:ext cx="3572842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3600"/>
              </a:lnSpc>
            </a:pPr>
            <a:r>
              <a:rPr lang="en-US" sz="3000" b="0" i="1" dirty="0">
                <a:solidFill>
                  <a:srgbClr val="162046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Conclusion</a:t>
            </a:r>
            <a:endParaRPr lang="en-US" sz="3000" dirty="0"/>
          </a:p>
        </p:txBody>
      </p:sp>
      <p:sp>
        <p:nvSpPr>
          <p:cNvPr id="5" name="Text 2"/>
          <p:cNvSpPr/>
          <p:nvPr/>
        </p:nvSpPr>
        <p:spPr>
          <a:xfrm>
            <a:off x="4572311" y="1142703"/>
            <a:ext cx="3904803" cy="19201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680"/>
              </a:lnSpc>
            </a:pPr>
            <a:r>
              <a:rPr lang="en-US" sz="1100" b="0" dirty="0">
                <a:solidFill>
                  <a:srgbClr val="162046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These recommendations aim to guide the company's growth and success in the competitive short-term rental market, while addressing the specific needs and responsibilities of key stakeholders, including the CEO,</a:t>
            </a:r>
            <a:pPr algn="l">
              <a:lnSpc>
                <a:spcPts val="1680"/>
              </a:lnSpc>
            </a:pPr>
            <a:r>
              <a:rPr lang="en-US" sz="1100" b="0" dirty="0">
                <a:solidFill>
                  <a:srgbClr val="162046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pPr algn="l">
              <a:lnSpc>
                <a:spcPts val="1680"/>
              </a:lnSpc>
            </a:pPr>
            <a:r>
              <a:rPr lang="en-US" sz="1100" b="0" dirty="0">
                <a:solidFill>
                  <a:srgbClr val="162046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VP of Data, Head of Finance, and Head of Marketing.</a:t>
            </a:r>
            <a:endParaRPr lang="en-US" sz="1050" dirty="0"/>
          </a:p>
          <a:p>
            <a:pPr algn="l">
              <a:lnSpc>
                <a:spcPts val="1680"/>
              </a:lnSpc>
            </a:pPr>
            <a:endParaRPr lang="en-US" sz="1050" dirty="0"/>
          </a:p>
          <a:p>
            <a:pPr algn="l">
              <a:lnSpc>
                <a:spcPts val="1680"/>
              </a:lnSpc>
            </a:pPr>
            <a:r>
              <a:rPr lang="en-US" sz="1100" b="0" dirty="0">
                <a:solidFill>
                  <a:srgbClr val="162046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By leveraging data-driven insights and strategies, Pillow Palooza can position itself as a leader in the New York City short-term rental market and drive sustainable growth.</a:t>
            </a:r>
            <a:endParaRPr lang="en-US" sz="1050" dirty="0"/>
          </a:p>
        </p:txBody>
      </p:sp>
      <p:sp>
        <p:nvSpPr>
          <p:cNvPr id="6" name="Text 3"/>
          <p:cNvSpPr/>
          <p:nvPr/>
        </p:nvSpPr>
        <p:spPr>
          <a:xfrm>
            <a:off x="667176" y="1143000"/>
            <a:ext cx="3572842" cy="1828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440"/>
              </a:lnSpc>
            </a:pPr>
            <a:r>
              <a:rPr lang="en-US" sz="900" b="1" spc="192" kern="0" dirty="0">
                <a:solidFill>
                  <a:srgbClr val="162046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OUR GOAL</a:t>
            </a:r>
            <a:endParaRPr lang="en-US" sz="900" dirty="0"/>
          </a:p>
        </p:txBody>
      </p:sp>
      <p:sp>
        <p:nvSpPr>
          <p:cNvPr id="7" name="Shape 4"/>
          <p:cNvSpPr/>
          <p:nvPr/>
        </p:nvSpPr>
        <p:spPr>
          <a:xfrm>
            <a:off x="356" y="0"/>
            <a:ext cx="9143398" cy="95250"/>
          </a:xfrm>
          <a:prstGeom prst="roundRect">
            <a:avLst>
              <a:gd name="adj" fmla="val -960000"/>
            </a:avLst>
          </a:prstGeom>
          <a:solidFill>
            <a:srgbClr val="FFFFFF"/>
          </a:solidFill>
          <a:ln/>
        </p:spPr>
      </p:sp>
      <p:sp>
        <p:nvSpPr>
          <p:cNvPr id="8" name="Shape 5"/>
          <p:cNvSpPr/>
          <p:nvPr/>
        </p:nvSpPr>
        <p:spPr>
          <a:xfrm>
            <a:off x="-322" y="-23812"/>
            <a:ext cx="9144060" cy="471487"/>
          </a:xfrm>
          <a:prstGeom prst="roundRect">
            <a:avLst>
              <a:gd name="adj" fmla="val -193940"/>
            </a:avLst>
          </a:prstGeom>
          <a:solidFill>
            <a:srgbClr val="FFFFFF"/>
          </a:solidFill>
          <a:ln/>
        </p:spPr>
      </p:sp>
      <p:sp>
        <p:nvSpPr>
          <p:cNvPr id="9" name="Text 6"/>
          <p:cNvSpPr/>
          <p:nvPr/>
        </p:nvSpPr>
        <p:spPr>
          <a:xfrm>
            <a:off x="190090" y="141653"/>
            <a:ext cx="687065" cy="18283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>
              <a:lnSpc>
                <a:spcPts val="1440"/>
              </a:lnSpc>
            </a:pPr>
            <a:r>
              <a:rPr lang="en-US" sz="900" b="1" spc="192" kern="0" dirty="0">
                <a:solidFill>
                  <a:srgbClr val="C1BEB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SUMMARY</a:t>
            </a:r>
            <a:endParaRPr lang="en-US" sz="900" dirty="0"/>
          </a:p>
        </p:txBody>
      </p:sp>
      <p:sp>
        <p:nvSpPr>
          <p:cNvPr id="10" name="Text 7"/>
          <p:cNvSpPr/>
          <p:nvPr/>
        </p:nvSpPr>
        <p:spPr>
          <a:xfrm>
            <a:off x="8772695" y="141653"/>
            <a:ext cx="180529" cy="18283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r">
              <a:lnSpc>
                <a:spcPts val="1440"/>
              </a:lnSpc>
            </a:pPr>
            <a:r>
              <a:rPr lang="en-US" sz="900" b="1" spc="192" kern="0" dirty="0">
                <a:solidFill>
                  <a:srgbClr val="C1BEB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Q3</a:t>
            </a:r>
            <a:endParaRPr lang="en-US" sz="900" dirty="0"/>
          </a:p>
        </p:txBody>
      </p:sp>
      <p:sp>
        <p:nvSpPr>
          <p:cNvPr id="11" name="Shape 8"/>
          <p:cNvSpPr/>
          <p:nvPr/>
        </p:nvSpPr>
        <p:spPr>
          <a:xfrm>
            <a:off x="-23812" y="0"/>
            <a:ext cx="119063" cy="5143500"/>
          </a:xfrm>
          <a:prstGeom prst="roundRect">
            <a:avLst>
              <a:gd name="adj" fmla="val -767997"/>
            </a:avLst>
          </a:prstGeom>
          <a:solidFill>
            <a:srgbClr val="FFFFFF"/>
          </a:solidFill>
          <a:ln/>
        </p:spPr>
      </p:sp>
      <p:sp>
        <p:nvSpPr>
          <p:cNvPr id="12" name="Shape 9"/>
          <p:cNvSpPr/>
          <p:nvPr/>
        </p:nvSpPr>
        <p:spPr>
          <a:xfrm>
            <a:off x="9048788" y="0"/>
            <a:ext cx="119063" cy="5143500"/>
          </a:xfrm>
          <a:prstGeom prst="roundRect">
            <a:avLst>
              <a:gd name="adj" fmla="val -767997"/>
            </a:avLst>
          </a:prstGeom>
          <a:solidFill>
            <a:srgbClr val="FFFFFF"/>
          </a:solidFill>
          <a:ln/>
        </p:spPr>
      </p:sp>
      <p:sp>
        <p:nvSpPr>
          <p:cNvPr id="13" name="Shape 10"/>
          <p:cNvSpPr/>
          <p:nvPr/>
        </p:nvSpPr>
        <p:spPr>
          <a:xfrm>
            <a:off x="356" y="5053064"/>
            <a:ext cx="9143398" cy="119062"/>
          </a:xfrm>
          <a:prstGeom prst="roundRect">
            <a:avLst>
              <a:gd name="adj" fmla="val -768003"/>
            </a:avLst>
          </a:prstGeom>
          <a:solidFill>
            <a:srgbClr val="FFFFFF"/>
          </a:solidFill>
          <a:ln/>
        </p:spPr>
      </p:sp>
      <p:pic>
        <p:nvPicPr>
          <p:cNvPr id="14" name="Image 0" descr="https://image.mux.com/CdzKDQL02YOI00nlVDn2y323BwmhLVTFY02RTabg97Zj1Y/thumbnail.jpg?time=0&amp;flip_h=true">    </p:cNvPr>
          <p:cNvPicPr>
            <a:picLocks noChangeAspect="1"/>
          </p:cNvPicPr>
          <p:nvPr/>
        </p:nvPicPr>
        <p:blipFill>
          <a:blip r:embed="rId1"/>
          <a:srcRect l="21875" r="21875" t="0" b="0"/>
          <a:stretch/>
        </p:blipFill>
        <p:spPr>
          <a:xfrm>
            <a:off x="7315200" y="3314700"/>
            <a:ext cx="1463040" cy="1463040"/>
          </a:xfrm>
          <a:prstGeom prst="ellipse">
            <a:avLst/>
          </a:prstGeom>
          <a:effectLst>
            <a:outerShdw sx="100000" sy="100000" kx="0" ky="0" algn="bl" rotWithShape="0" blurRad="101600" dist="50800" dir="16200000">
              <a:srgbClr val="000000">
                <a:alpha val="20000"/>
              </a:srgbClr>
            </a:outerShdw>
          </a:effectLst>
        </p:spPr>
      </p:pic>
      <p:pic>
        <p:nvPicPr>
          <p:cNvPr id="15" name="Image 1" descr="https://pitch-assets-ccb95893-de3f-4266-973c-20049231b248.s3.eu-west-1.amazonaws.com/try-pitch-pdf-export-logo.svg">
            <a:hlinkClick r:id="rId4" tooltip=""/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r="0" t="0" b="0"/>
          <a:stretch/>
        </p:blipFill>
        <p:spPr>
          <a:xfrm>
            <a:off x="136595" y="4803153"/>
            <a:ext cx="515221" cy="22730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5F1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 rot="16200000">
            <a:off x="-2999129" y="238185"/>
            <a:ext cx="8222010" cy="41910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>
              <a:lnSpc>
                <a:spcPts val="33000"/>
              </a:lnSpc>
            </a:pPr>
            <a:r>
              <a:rPr lang="en-US" sz="30000" b="0" dirty="0">
                <a:solidFill>
                  <a:srgbClr val="FFFFFF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2020</a:t>
            </a:r>
            <a:endParaRPr lang="en-US" sz="30000" dirty="0"/>
          </a:p>
        </p:txBody>
      </p:sp>
      <p:sp>
        <p:nvSpPr>
          <p:cNvPr id="4" name="Text 1"/>
          <p:cNvSpPr/>
          <p:nvPr/>
        </p:nvSpPr>
        <p:spPr>
          <a:xfrm>
            <a:off x="4323793" y="1144915"/>
            <a:ext cx="4152677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3600"/>
              </a:lnSpc>
            </a:pPr>
            <a:r>
              <a:rPr lang="en-US" sz="3000" b="0" i="1" dirty="0">
                <a:solidFill>
                  <a:srgbClr val="162046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Executive Summary</a:t>
            </a:r>
            <a:endParaRPr lang="en-US" sz="3000" dirty="0"/>
          </a:p>
        </p:txBody>
      </p:sp>
      <p:sp>
        <p:nvSpPr>
          <p:cNvPr id="5" name="Text 2"/>
          <p:cNvSpPr/>
          <p:nvPr/>
        </p:nvSpPr>
        <p:spPr>
          <a:xfrm>
            <a:off x="4322643" y="958986"/>
            <a:ext cx="4152677" cy="1828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440"/>
              </a:lnSpc>
            </a:pPr>
            <a:r>
              <a:rPr lang="en-US" sz="900" b="1" spc="192" kern="0" dirty="0">
                <a:solidFill>
                  <a:srgbClr val="162046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01</a:t>
            </a:r>
            <a:endParaRPr lang="en-US" sz="900" dirty="0"/>
          </a:p>
        </p:txBody>
      </p:sp>
      <p:sp>
        <p:nvSpPr>
          <p:cNvPr id="6" name="Text 3"/>
          <p:cNvSpPr/>
          <p:nvPr/>
        </p:nvSpPr>
        <p:spPr>
          <a:xfrm>
            <a:off x="4323793" y="2142586"/>
            <a:ext cx="4152751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3600"/>
              </a:lnSpc>
            </a:pPr>
            <a:r>
              <a:rPr lang="en-US" sz="3000" b="0" i="1" dirty="0">
                <a:solidFill>
                  <a:srgbClr val="162046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Business questions &amp; Answer</a:t>
            </a:r>
            <a:endParaRPr lang="en-US" sz="3000" dirty="0"/>
          </a:p>
        </p:txBody>
      </p:sp>
      <p:sp>
        <p:nvSpPr>
          <p:cNvPr id="7" name="Text 4"/>
          <p:cNvSpPr/>
          <p:nvPr/>
        </p:nvSpPr>
        <p:spPr>
          <a:xfrm>
            <a:off x="4322643" y="1956656"/>
            <a:ext cx="4152677" cy="1828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440"/>
              </a:lnSpc>
            </a:pPr>
            <a:r>
              <a:rPr lang="en-US" sz="900" b="1" spc="192" kern="0" dirty="0">
                <a:solidFill>
                  <a:srgbClr val="162046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02</a:t>
            </a:r>
            <a:endParaRPr lang="en-US" sz="900" dirty="0"/>
          </a:p>
        </p:txBody>
      </p:sp>
      <p:sp>
        <p:nvSpPr>
          <p:cNvPr id="8" name="Text 5"/>
          <p:cNvSpPr/>
          <p:nvPr/>
        </p:nvSpPr>
        <p:spPr>
          <a:xfrm>
            <a:off x="4323793" y="3147611"/>
            <a:ext cx="4152751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3600"/>
              </a:lnSpc>
            </a:pPr>
            <a:r>
              <a:rPr lang="en-US" sz="3000" b="0" i="1" dirty="0">
                <a:solidFill>
                  <a:srgbClr val="162046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Recommendation</a:t>
            </a:r>
            <a:endParaRPr lang="en-US" sz="3000" dirty="0"/>
          </a:p>
        </p:txBody>
      </p:sp>
      <p:sp>
        <p:nvSpPr>
          <p:cNvPr id="9" name="Text 6"/>
          <p:cNvSpPr/>
          <p:nvPr/>
        </p:nvSpPr>
        <p:spPr>
          <a:xfrm>
            <a:off x="4322643" y="2947394"/>
            <a:ext cx="4152677" cy="1828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440"/>
              </a:lnSpc>
            </a:pPr>
            <a:r>
              <a:rPr lang="en-US" sz="900" b="1" spc="192" kern="0" dirty="0">
                <a:solidFill>
                  <a:srgbClr val="162046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03</a:t>
            </a:r>
            <a:endParaRPr lang="en-US" sz="900" dirty="0"/>
          </a:p>
        </p:txBody>
      </p:sp>
      <p:sp>
        <p:nvSpPr>
          <p:cNvPr id="10" name="Text 7"/>
          <p:cNvSpPr/>
          <p:nvPr/>
        </p:nvSpPr>
        <p:spPr>
          <a:xfrm>
            <a:off x="4324270" y="4145898"/>
            <a:ext cx="4152751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3600"/>
              </a:lnSpc>
            </a:pPr>
            <a:r>
              <a:rPr lang="en-US" sz="3000" b="0" i="1" dirty="0">
                <a:solidFill>
                  <a:srgbClr val="162046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Conclusion</a:t>
            </a:r>
            <a:endParaRPr lang="en-US" sz="3000" dirty="0"/>
          </a:p>
        </p:txBody>
      </p:sp>
      <p:sp>
        <p:nvSpPr>
          <p:cNvPr id="11" name="Text 8"/>
          <p:cNvSpPr/>
          <p:nvPr/>
        </p:nvSpPr>
        <p:spPr>
          <a:xfrm>
            <a:off x="4322643" y="3959969"/>
            <a:ext cx="4152677" cy="1828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440"/>
              </a:lnSpc>
            </a:pPr>
            <a:r>
              <a:rPr lang="en-US" sz="900" b="1" spc="192" kern="0" dirty="0">
                <a:solidFill>
                  <a:srgbClr val="162046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04</a:t>
            </a:r>
            <a:endParaRPr lang="en-US" sz="900" dirty="0"/>
          </a:p>
        </p:txBody>
      </p:sp>
      <p:sp>
        <p:nvSpPr>
          <p:cNvPr id="12" name="Shape 9"/>
          <p:cNvSpPr/>
          <p:nvPr/>
        </p:nvSpPr>
        <p:spPr>
          <a:xfrm>
            <a:off x="-322" y="-23812"/>
            <a:ext cx="9144060" cy="471488"/>
          </a:xfrm>
          <a:prstGeom prst="roundRect">
            <a:avLst>
              <a:gd name="adj" fmla="val -193939"/>
            </a:avLst>
          </a:prstGeom>
          <a:solidFill>
            <a:srgbClr val="FFFFFF"/>
          </a:solidFill>
          <a:ln/>
        </p:spPr>
      </p:sp>
      <p:sp>
        <p:nvSpPr>
          <p:cNvPr id="13" name="Text 10"/>
          <p:cNvSpPr/>
          <p:nvPr/>
        </p:nvSpPr>
        <p:spPr>
          <a:xfrm>
            <a:off x="190090" y="141653"/>
            <a:ext cx="557808" cy="18283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>
              <a:lnSpc>
                <a:spcPts val="1440"/>
              </a:lnSpc>
            </a:pPr>
            <a:r>
              <a:rPr lang="en-US" sz="900" b="1" spc="192" kern="0" dirty="0">
                <a:solidFill>
                  <a:srgbClr val="C1BEB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AGENDA</a:t>
            </a:r>
            <a:endParaRPr lang="en-US" sz="900" dirty="0"/>
          </a:p>
        </p:txBody>
      </p:sp>
      <p:sp>
        <p:nvSpPr>
          <p:cNvPr id="14" name="Text 11"/>
          <p:cNvSpPr/>
          <p:nvPr/>
        </p:nvSpPr>
        <p:spPr>
          <a:xfrm>
            <a:off x="8772695" y="141653"/>
            <a:ext cx="180529" cy="18283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r">
              <a:lnSpc>
                <a:spcPts val="1440"/>
              </a:lnSpc>
            </a:pPr>
            <a:r>
              <a:rPr lang="en-US" sz="900" b="1" spc="192" kern="0" dirty="0">
                <a:solidFill>
                  <a:srgbClr val="C1BEB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Q3</a:t>
            </a:r>
            <a:endParaRPr lang="en-US" sz="900" dirty="0"/>
          </a:p>
        </p:txBody>
      </p:sp>
      <p:sp>
        <p:nvSpPr>
          <p:cNvPr id="15" name="Shape 12"/>
          <p:cNvSpPr/>
          <p:nvPr/>
        </p:nvSpPr>
        <p:spPr>
          <a:xfrm>
            <a:off x="-23812" y="0"/>
            <a:ext cx="119063" cy="5143500"/>
          </a:xfrm>
          <a:prstGeom prst="roundRect">
            <a:avLst>
              <a:gd name="adj" fmla="val -767997"/>
            </a:avLst>
          </a:prstGeom>
          <a:solidFill>
            <a:srgbClr val="FFFFFF"/>
          </a:solidFill>
          <a:ln/>
        </p:spPr>
      </p:sp>
      <p:sp>
        <p:nvSpPr>
          <p:cNvPr id="16" name="Shape 13"/>
          <p:cNvSpPr/>
          <p:nvPr/>
        </p:nvSpPr>
        <p:spPr>
          <a:xfrm>
            <a:off x="9048788" y="0"/>
            <a:ext cx="119063" cy="5143500"/>
          </a:xfrm>
          <a:prstGeom prst="roundRect">
            <a:avLst>
              <a:gd name="adj" fmla="val -767997"/>
            </a:avLst>
          </a:prstGeom>
          <a:solidFill>
            <a:srgbClr val="FFFFFF"/>
          </a:solidFill>
          <a:ln/>
        </p:spPr>
      </p:sp>
      <p:sp>
        <p:nvSpPr>
          <p:cNvPr id="17" name="Shape 14"/>
          <p:cNvSpPr/>
          <p:nvPr/>
        </p:nvSpPr>
        <p:spPr>
          <a:xfrm>
            <a:off x="356" y="5053064"/>
            <a:ext cx="9143398" cy="119062"/>
          </a:xfrm>
          <a:prstGeom prst="roundRect">
            <a:avLst>
              <a:gd name="adj" fmla="val -768003"/>
            </a:avLst>
          </a:prstGeom>
          <a:solidFill>
            <a:srgbClr val="FFFFFF"/>
          </a:solidFill>
          <a:ln/>
        </p:spPr>
      </p:sp>
      <p:pic>
        <p:nvPicPr>
          <p:cNvPr id="18" name="Image 0" descr="https://image.mux.com/CdzKDQL02YOI00nlVDn2y323BwmhLVTFY02RTabg97Zj1Y/thumbnail.jpg?time=0&amp;flip_h=true">    </p:cNvPr>
          <p:cNvPicPr>
            <a:picLocks noChangeAspect="1"/>
          </p:cNvPicPr>
          <p:nvPr/>
        </p:nvPicPr>
        <p:blipFill>
          <a:blip r:embed="rId1"/>
          <a:srcRect l="21875" r="21875" t="0" b="0"/>
          <a:stretch/>
        </p:blipFill>
        <p:spPr>
          <a:xfrm>
            <a:off x="7315200" y="3314700"/>
            <a:ext cx="1463040" cy="1463040"/>
          </a:xfrm>
          <a:prstGeom prst="ellipse">
            <a:avLst/>
          </a:prstGeom>
          <a:effectLst>
            <a:outerShdw sx="100000" sy="100000" kx="0" ky="0" algn="bl" rotWithShape="0" blurRad="101600" dist="50800" dir="16200000">
              <a:srgbClr val="000000">
                <a:alpha val="20000"/>
              </a:srgbClr>
            </a:outerShdw>
          </a:effectLst>
        </p:spPr>
      </p:pic>
      <p:pic>
        <p:nvPicPr>
          <p:cNvPr id="19" name="Image 1" descr="https://pitch-assets-ccb95893-de3f-4266-973c-20049231b248.s3.eu-west-1.amazonaws.com/try-pitch-pdf-export-logo.svg">
            <a:hlinkClick r:id="rId4" tooltip=""/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r="0" t="0" b="0"/>
          <a:stretch/>
        </p:blipFill>
        <p:spPr>
          <a:xfrm>
            <a:off x="136595" y="4803153"/>
            <a:ext cx="515221" cy="22730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16204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 rot="16200000">
            <a:off x="-2485263" y="500122"/>
            <a:ext cx="7194277" cy="36671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>
              <a:lnSpc>
                <a:spcPts val="28875"/>
              </a:lnSpc>
            </a:pPr>
            <a:r>
              <a:rPr lang="en-US" sz="26300" b="0" dirty="0">
                <a:solidFill>
                  <a:srgbClr val="FFFFFF">
                    <a:alpha val="5000"/>
                  </a:srgbClr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2020</a:t>
            </a:r>
            <a:endParaRPr lang="en-US" sz="26250" dirty="0"/>
          </a:p>
        </p:txBody>
      </p:sp>
      <p:sp>
        <p:nvSpPr>
          <p:cNvPr id="4" name="Text 1"/>
          <p:cNvSpPr/>
          <p:nvPr/>
        </p:nvSpPr>
        <p:spPr>
          <a:xfrm>
            <a:off x="669312" y="3081905"/>
            <a:ext cx="1880235" cy="2400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890"/>
              </a:lnSpc>
            </a:pPr>
            <a:r>
              <a:rPr lang="en-US" sz="1600" b="0" dirty="0">
                <a:solidFill>
                  <a:srgbClr val="FFFFFF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Emily Chen</a:t>
            </a:r>
            <a:endParaRPr lang="en-US" sz="1575" dirty="0"/>
          </a:p>
        </p:txBody>
      </p:sp>
      <p:sp>
        <p:nvSpPr>
          <p:cNvPr id="5" name="Text 2"/>
          <p:cNvSpPr/>
          <p:nvPr/>
        </p:nvSpPr>
        <p:spPr>
          <a:xfrm>
            <a:off x="3632194" y="3742351"/>
            <a:ext cx="1880518" cy="2399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890"/>
              </a:lnSpc>
            </a:pPr>
            <a:r>
              <a:rPr lang="en-US" sz="1600" b="0" dirty="0">
                <a:solidFill>
                  <a:srgbClr val="FFFFFF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Nathaniel Obafemi</a:t>
            </a:r>
            <a:endParaRPr lang="en-US" sz="1575" dirty="0"/>
          </a:p>
        </p:txBody>
      </p:sp>
      <p:sp>
        <p:nvSpPr>
          <p:cNvPr id="6" name="Shape 3"/>
          <p:cNvSpPr/>
          <p:nvPr/>
        </p:nvSpPr>
        <p:spPr>
          <a:xfrm>
            <a:off x="6053003" y="-155"/>
            <a:ext cx="9525" cy="5143500"/>
          </a:xfrm>
          <a:prstGeom prst="roundRect">
            <a:avLst>
              <a:gd name="adj" fmla="val -9600000"/>
            </a:avLst>
          </a:prstGeom>
          <a:solidFill>
            <a:srgbClr val="FFFFFF">
              <a:alpha val="30000"/>
            </a:srgbClr>
          </a:solidFill>
          <a:ln/>
        </p:spPr>
      </p:sp>
      <p:sp>
        <p:nvSpPr>
          <p:cNvPr id="7" name="Shape 4"/>
          <p:cNvSpPr/>
          <p:nvPr/>
        </p:nvSpPr>
        <p:spPr>
          <a:xfrm>
            <a:off x="3081157" y="-65"/>
            <a:ext cx="9525" cy="5143500"/>
          </a:xfrm>
          <a:prstGeom prst="roundRect">
            <a:avLst>
              <a:gd name="adj" fmla="val -9600000"/>
            </a:avLst>
          </a:prstGeom>
          <a:solidFill>
            <a:srgbClr val="FFFFFF">
              <a:alpha val="30000"/>
            </a:srgbClr>
          </a:solidFill>
          <a:ln/>
        </p:spPr>
      </p:sp>
      <p:sp>
        <p:nvSpPr>
          <p:cNvPr id="8" name="Text 5"/>
          <p:cNvSpPr/>
          <p:nvPr/>
        </p:nvSpPr>
        <p:spPr>
          <a:xfrm>
            <a:off x="6596290" y="3081905"/>
            <a:ext cx="1880474" cy="2400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890"/>
              </a:lnSpc>
            </a:pPr>
            <a:r>
              <a:rPr lang="en-US" sz="1600" b="0" dirty="0">
                <a:solidFill>
                  <a:srgbClr val="FFFFFF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Samantha Patel</a:t>
            </a:r>
            <a:endParaRPr lang="en-US" sz="1575" dirty="0"/>
          </a:p>
        </p:txBody>
      </p:sp>
      <p:sp>
        <p:nvSpPr>
          <p:cNvPr id="9" name="Text 6"/>
          <p:cNvSpPr/>
          <p:nvPr/>
        </p:nvSpPr>
        <p:spPr>
          <a:xfrm>
            <a:off x="669134" y="3381740"/>
            <a:ext cx="1881069" cy="2133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680"/>
              </a:lnSpc>
            </a:pPr>
            <a:r>
              <a:rPr lang="en-US" sz="1100" b="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Head of Marketing</a:t>
            </a:r>
            <a:endParaRPr lang="en-US" sz="1050" dirty="0"/>
          </a:p>
        </p:txBody>
      </p:sp>
      <p:sp>
        <p:nvSpPr>
          <p:cNvPr id="10" name="Text 7"/>
          <p:cNvSpPr/>
          <p:nvPr/>
        </p:nvSpPr>
        <p:spPr>
          <a:xfrm>
            <a:off x="6596763" y="3381677"/>
            <a:ext cx="1881069" cy="2133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680"/>
              </a:lnSpc>
            </a:pPr>
            <a:r>
              <a:rPr lang="en-US" sz="1100" b="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CEO</a:t>
            </a:r>
            <a:endParaRPr lang="en-US" sz="1050" dirty="0"/>
          </a:p>
        </p:txBody>
      </p:sp>
      <p:sp>
        <p:nvSpPr>
          <p:cNvPr id="11" name="Text 8"/>
          <p:cNvSpPr/>
          <p:nvPr/>
        </p:nvSpPr>
        <p:spPr>
          <a:xfrm>
            <a:off x="3632469" y="4039523"/>
            <a:ext cx="1881113" cy="2133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680"/>
              </a:lnSpc>
            </a:pPr>
            <a:r>
              <a:rPr lang="en-US" sz="1100" b="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Data Analyst</a:t>
            </a:r>
            <a:endParaRPr lang="en-US" sz="1050" dirty="0"/>
          </a:p>
        </p:txBody>
      </p:sp>
      <p:sp>
        <p:nvSpPr>
          <p:cNvPr id="12" name="Shape 9"/>
          <p:cNvSpPr/>
          <p:nvPr/>
        </p:nvSpPr>
        <p:spPr>
          <a:xfrm>
            <a:off x="356" y="0"/>
            <a:ext cx="9143398" cy="95250"/>
          </a:xfrm>
          <a:prstGeom prst="roundRect">
            <a:avLst>
              <a:gd name="adj" fmla="val -960000"/>
            </a:avLst>
          </a:prstGeom>
          <a:solidFill>
            <a:srgbClr val="FFFFFF"/>
          </a:solidFill>
          <a:ln/>
        </p:spPr>
      </p:sp>
      <p:sp>
        <p:nvSpPr>
          <p:cNvPr id="13" name="Shape 10"/>
          <p:cNvSpPr/>
          <p:nvPr/>
        </p:nvSpPr>
        <p:spPr>
          <a:xfrm>
            <a:off x="-322" y="-23812"/>
            <a:ext cx="9144060" cy="471487"/>
          </a:xfrm>
          <a:prstGeom prst="roundRect">
            <a:avLst>
              <a:gd name="adj" fmla="val -193940"/>
            </a:avLst>
          </a:prstGeom>
          <a:solidFill>
            <a:srgbClr val="FFFFFF"/>
          </a:solidFill>
          <a:ln/>
        </p:spPr>
      </p:sp>
      <p:pic>
        <p:nvPicPr>
          <p:cNvPr id="14" name="Image 0" descr="https://pitch-assets-ccb95893-de3f-4266-973c-20049231b248.s3.eu-west-1.amazonaws.com/e44646a1-cf78-497a-8ecd-dc625a08cebf?pitch-bytes=1728972&amp;pitch-content-type=image%2Fjpeg">    </p:cNvPr>
          <p:cNvPicPr>
            <a:picLocks noChangeAspect="1"/>
          </p:cNvPicPr>
          <p:nvPr/>
        </p:nvPicPr>
        <p:blipFill>
          <a:blip r:embed="rId1"/>
          <a:srcRect l="0" r="0" t="2331" b="22669"/>
          <a:stretch/>
        </p:blipFill>
        <p:spPr>
          <a:xfrm>
            <a:off x="666011" y="998238"/>
            <a:ext cx="1881187" cy="1881188"/>
          </a:xfrm>
          <a:prstGeom prst="rect">
            <a:avLst/>
          </a:prstGeom>
        </p:spPr>
      </p:pic>
      <p:pic>
        <p:nvPicPr>
          <p:cNvPr id="15" name="Image 1" descr="https://pitch-assets-ccb95893-de3f-4266-973c-20049231b248.s3.eu-west-1.amazonaws.com/4a5ac0ae-87df-4d00-b164-cd7c5e87ebb6?pitch-bytes=1380610&amp;pitch-content-type=image%2Fjpeg">    </p:cNvPr>
          <p:cNvPicPr>
            <a:picLocks noChangeAspect="1"/>
          </p:cNvPicPr>
          <p:nvPr/>
        </p:nvPicPr>
        <p:blipFill>
          <a:blip r:embed="rId2"/>
          <a:srcRect l="0" r="44729" t="0" b="0"/>
          <a:stretch/>
        </p:blipFill>
        <p:spPr>
          <a:xfrm>
            <a:off x="3776712" y="998238"/>
            <a:ext cx="1881187" cy="2552700"/>
          </a:xfrm>
          <a:prstGeom prst="rect">
            <a:avLst/>
          </a:prstGeom>
        </p:spPr>
      </p:pic>
      <p:pic>
        <p:nvPicPr>
          <p:cNvPr id="16" name="Image 2" descr="https://pitch-assets-ccb95893-de3f-4266-973c-20049231b248.s3.eu-west-1.amazonaws.com/b2e4a064-39ec-4f44-a927-45e6926b7eea?pitch-bytes=2463440&amp;pitch-content-type=image%2Fpng">    </p:cNvPr>
          <p:cNvPicPr>
            <a:picLocks noChangeAspect="1"/>
          </p:cNvPicPr>
          <p:nvPr/>
        </p:nvPicPr>
        <p:blipFill>
          <a:blip r:embed="rId3"/>
          <a:srcRect l="0" r="0" t="0" b="0"/>
          <a:stretch/>
        </p:blipFill>
        <p:spPr>
          <a:xfrm>
            <a:off x="6593619" y="998238"/>
            <a:ext cx="1881187" cy="1881188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190090" y="141653"/>
            <a:ext cx="387921" cy="18283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>
              <a:lnSpc>
                <a:spcPts val="1440"/>
              </a:lnSpc>
            </a:pPr>
            <a:r>
              <a:rPr lang="en-US" sz="900" b="1" spc="204" kern="0" dirty="0">
                <a:solidFill>
                  <a:srgbClr val="C1BEB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TEAM</a:t>
            </a:r>
            <a:endParaRPr lang="en-US" sz="900" dirty="0"/>
          </a:p>
        </p:txBody>
      </p:sp>
      <p:sp>
        <p:nvSpPr>
          <p:cNvPr id="18" name="Text 12"/>
          <p:cNvSpPr/>
          <p:nvPr/>
        </p:nvSpPr>
        <p:spPr>
          <a:xfrm>
            <a:off x="8770462" y="141653"/>
            <a:ext cx="182761" cy="18283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r">
              <a:lnSpc>
                <a:spcPts val="1440"/>
              </a:lnSpc>
            </a:pPr>
            <a:r>
              <a:rPr lang="en-US" sz="900" b="1" spc="204" kern="0" dirty="0">
                <a:solidFill>
                  <a:srgbClr val="C1BEB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Q3</a:t>
            </a:r>
            <a:endParaRPr lang="en-US" sz="900" dirty="0"/>
          </a:p>
        </p:txBody>
      </p:sp>
      <p:sp>
        <p:nvSpPr>
          <p:cNvPr id="19" name="Shape 13"/>
          <p:cNvSpPr/>
          <p:nvPr/>
        </p:nvSpPr>
        <p:spPr>
          <a:xfrm>
            <a:off x="-23812" y="0"/>
            <a:ext cx="119063" cy="5143500"/>
          </a:xfrm>
          <a:prstGeom prst="roundRect">
            <a:avLst>
              <a:gd name="adj" fmla="val -767997"/>
            </a:avLst>
          </a:prstGeom>
          <a:solidFill>
            <a:srgbClr val="FFFFFF"/>
          </a:solidFill>
          <a:ln/>
        </p:spPr>
      </p:sp>
      <p:sp>
        <p:nvSpPr>
          <p:cNvPr id="20" name="Shape 14"/>
          <p:cNvSpPr/>
          <p:nvPr/>
        </p:nvSpPr>
        <p:spPr>
          <a:xfrm>
            <a:off x="9048788" y="0"/>
            <a:ext cx="119063" cy="5143500"/>
          </a:xfrm>
          <a:prstGeom prst="roundRect">
            <a:avLst>
              <a:gd name="adj" fmla="val -767997"/>
            </a:avLst>
          </a:prstGeom>
          <a:solidFill>
            <a:srgbClr val="FFFFFF"/>
          </a:solidFill>
          <a:ln/>
        </p:spPr>
      </p:sp>
      <p:sp>
        <p:nvSpPr>
          <p:cNvPr id="21" name="Shape 15"/>
          <p:cNvSpPr/>
          <p:nvPr/>
        </p:nvSpPr>
        <p:spPr>
          <a:xfrm>
            <a:off x="356" y="5053064"/>
            <a:ext cx="9143398" cy="119062"/>
          </a:xfrm>
          <a:prstGeom prst="roundRect">
            <a:avLst>
              <a:gd name="adj" fmla="val -768003"/>
            </a:avLst>
          </a:prstGeom>
          <a:solidFill>
            <a:srgbClr val="FFFFFF"/>
          </a:solidFill>
          <a:ln/>
        </p:spPr>
      </p:sp>
      <p:sp>
        <p:nvSpPr>
          <p:cNvPr id="22" name="Text 16"/>
          <p:cNvSpPr/>
          <p:nvPr/>
        </p:nvSpPr>
        <p:spPr>
          <a:xfrm>
            <a:off x="476250" y="322390"/>
            <a:ext cx="4559424" cy="628650"/>
          </a:xfrm>
          <a:prstGeom prst="rect">
            <a:avLst/>
          </a:prstGeom>
          <a:noFill/>
          <a:ln/>
          <a:effectLst>
            <a:outerShdw sx="100000" sy="100000" kx="0" ky="0" algn="bl" rotWithShape="0" blurRad="254000" dist="25400" dir="5400000">
              <a:srgbClr val="000000">
                <a:alpha val="20000"/>
              </a:srgbClr>
            </a:outerShdw>
          </a:effectLst>
        </p:spPr>
        <p:txBody>
          <a:bodyPr wrap="square" lIns="0" tIns="0" rIns="0" bIns="0" rtlCol="0" anchor="t"/>
          <a:lstStyle/>
          <a:p>
            <a:pPr algn="l">
              <a:lnSpc>
                <a:spcPts val="4950"/>
              </a:lnSpc>
            </a:pPr>
            <a:r>
              <a:rPr lang="en-US" sz="3000" b="0" dirty="0">
                <a:solidFill>
                  <a:srgbClr val="FFFFFF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Stakeholders</a:t>
            </a:r>
            <a:endParaRPr lang="en-US" sz="4500" dirty="0"/>
          </a:p>
        </p:txBody>
      </p:sp>
      <p:pic>
        <p:nvPicPr>
          <p:cNvPr id="23" name="Image 3" descr="https://image.mux.com/CdzKDQL02YOI00nlVDn2y323BwmhLVTFY02RTabg97Zj1Y/thumbnail.jpg?time=0&amp;flip_h=true">    </p:cNvPr>
          <p:cNvPicPr>
            <a:picLocks noChangeAspect="1"/>
          </p:cNvPicPr>
          <p:nvPr/>
        </p:nvPicPr>
        <p:blipFill>
          <a:blip r:embed="rId4"/>
          <a:srcRect l="21875" r="21875" t="0" b="0"/>
          <a:stretch/>
        </p:blipFill>
        <p:spPr>
          <a:xfrm>
            <a:off x="7315200" y="3314700"/>
            <a:ext cx="1463040" cy="1463040"/>
          </a:xfrm>
          <a:prstGeom prst="ellipse">
            <a:avLst/>
          </a:prstGeom>
          <a:effectLst>
            <a:outerShdw sx="100000" sy="100000" kx="0" ky="0" algn="bl" rotWithShape="0" blurRad="101600" dist="50800" dir="16200000">
              <a:srgbClr val="000000">
                <a:alpha val="20000"/>
              </a:srgbClr>
            </a:outerShdw>
          </a:effectLst>
        </p:spPr>
      </p:pic>
      <p:pic>
        <p:nvPicPr>
          <p:cNvPr id="24" name="Image 4" descr="https://pitch-assets-ccb95893-de3f-4266-973c-20049231b248.s3.eu-west-1.amazonaws.com/try-pitch-pdf-export-logo.svg">
            <a:hlinkClick r:id="rId7" tooltip=""/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r="0" t="0" b="0"/>
          <a:stretch/>
        </p:blipFill>
        <p:spPr>
          <a:xfrm>
            <a:off x="136595" y="4803153"/>
            <a:ext cx="515221" cy="22730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5F1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https://pitch-assets-ccb95893-de3f-4266-973c-20049231b248.s3.eu-west-1.amazonaws.com/cbf4539b-8a48-45f9-a3ab-bcd329dc137f">    </p:cNvPr>
          <p:cNvPicPr>
            <a:picLocks noChangeAspect="1"/>
          </p:cNvPicPr>
          <p:nvPr/>
        </p:nvPicPr>
        <p:blipFill>
          <a:blip r:embed="rId1"/>
          <a:srcRect l="0" r="0" t="7867" b="7867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Shape 0"/>
          <p:cNvSpPr/>
          <p:nvPr/>
        </p:nvSpPr>
        <p:spPr>
          <a:xfrm>
            <a:off x="2638763" y="1136508"/>
            <a:ext cx="3857237" cy="2867025"/>
          </a:xfrm>
          <a:prstGeom prst="roundRect">
            <a:avLst>
              <a:gd name="adj" fmla="val -31894"/>
            </a:avLst>
          </a:prstGeom>
          <a:solidFill>
            <a:srgbClr val="FFFFFF">
              <a:alpha val="95000"/>
            </a:srgbClr>
          </a:solidFill>
          <a:ln/>
        </p:spPr>
      </p:sp>
      <p:sp>
        <p:nvSpPr>
          <p:cNvPr id="5" name="Text 1"/>
          <p:cNvSpPr/>
          <p:nvPr/>
        </p:nvSpPr>
        <p:spPr>
          <a:xfrm>
            <a:off x="3023787" y="1571445"/>
            <a:ext cx="3095551" cy="1828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440"/>
              </a:lnSpc>
            </a:pPr>
            <a:r>
              <a:rPr lang="en-US" sz="900" b="1" spc="192" kern="0" dirty="0">
                <a:solidFill>
                  <a:srgbClr val="162046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01</a:t>
            </a:r>
            <a:endParaRPr lang="en-US" sz="900" dirty="0"/>
          </a:p>
        </p:txBody>
      </p:sp>
      <p:sp>
        <p:nvSpPr>
          <p:cNvPr id="6" name="Text 2"/>
          <p:cNvSpPr/>
          <p:nvPr/>
        </p:nvSpPr>
        <p:spPr>
          <a:xfrm>
            <a:off x="3024266" y="2006760"/>
            <a:ext cx="3095327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3600"/>
              </a:lnSpc>
            </a:pPr>
            <a:r>
              <a:rPr lang="en-US" sz="1400" b="0" dirty="0">
                <a:solidFill>
                  <a:srgbClr val="162046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Executive Summary</a:t>
            </a:r>
            <a:endParaRPr lang="en-US" sz="3000" dirty="0"/>
          </a:p>
        </p:txBody>
      </p:sp>
      <p:sp>
        <p:nvSpPr>
          <p:cNvPr id="7" name="Text 3"/>
          <p:cNvSpPr/>
          <p:nvPr/>
        </p:nvSpPr>
        <p:spPr>
          <a:xfrm>
            <a:off x="3023743" y="2748764"/>
            <a:ext cx="3095327" cy="10667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680"/>
              </a:lnSpc>
            </a:pPr>
            <a:r>
              <a:rPr lang="en-US" sz="1100" b="0" dirty="0">
                <a:solidFill>
                  <a:srgbClr val="162046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To begin with, I have conducted an in-depth analysis of the short-term rental market in New York City. </a:t>
            </a:r>
            <a:endParaRPr lang="en-US" sz="1050" dirty="0"/>
          </a:p>
          <a:p>
            <a:pPr algn="ctr">
              <a:lnSpc>
                <a:spcPts val="1680"/>
              </a:lnSpc>
            </a:pPr>
            <a:r>
              <a:rPr lang="en-US" sz="1100" b="0" dirty="0">
                <a:solidFill>
                  <a:srgbClr val="162046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Aim: To provide insights and recommendation by optimizing the company's revenue.</a:t>
            </a:r>
            <a:endParaRPr lang="en-US" sz="1050" dirty="0"/>
          </a:p>
        </p:txBody>
      </p:sp>
      <p:sp>
        <p:nvSpPr>
          <p:cNvPr id="8" name="Shape 4"/>
          <p:cNvSpPr/>
          <p:nvPr/>
        </p:nvSpPr>
        <p:spPr>
          <a:xfrm>
            <a:off x="-23812" y="0"/>
            <a:ext cx="119063" cy="5143500"/>
          </a:xfrm>
          <a:prstGeom prst="roundRect">
            <a:avLst>
              <a:gd name="adj" fmla="val -767997"/>
            </a:avLst>
          </a:prstGeom>
          <a:solidFill>
            <a:srgbClr val="FFFFFF"/>
          </a:solidFill>
          <a:ln/>
        </p:spPr>
      </p:sp>
      <p:sp>
        <p:nvSpPr>
          <p:cNvPr id="9" name="Shape 5"/>
          <p:cNvSpPr/>
          <p:nvPr/>
        </p:nvSpPr>
        <p:spPr>
          <a:xfrm>
            <a:off x="9048788" y="0"/>
            <a:ext cx="119063" cy="5143500"/>
          </a:xfrm>
          <a:prstGeom prst="roundRect">
            <a:avLst>
              <a:gd name="adj" fmla="val -767997"/>
            </a:avLst>
          </a:prstGeom>
          <a:solidFill>
            <a:srgbClr val="FFFFFF"/>
          </a:solidFill>
          <a:ln/>
        </p:spPr>
      </p:sp>
      <p:sp>
        <p:nvSpPr>
          <p:cNvPr id="10" name="Shape 6"/>
          <p:cNvSpPr/>
          <p:nvPr/>
        </p:nvSpPr>
        <p:spPr>
          <a:xfrm>
            <a:off x="356" y="-23812"/>
            <a:ext cx="9143398" cy="119063"/>
          </a:xfrm>
          <a:prstGeom prst="roundRect">
            <a:avLst>
              <a:gd name="adj" fmla="val -767997"/>
            </a:avLst>
          </a:prstGeom>
          <a:solidFill>
            <a:srgbClr val="FFFFFF"/>
          </a:solidFill>
          <a:ln/>
        </p:spPr>
      </p:sp>
      <p:sp>
        <p:nvSpPr>
          <p:cNvPr id="11" name="Shape 7"/>
          <p:cNvSpPr/>
          <p:nvPr/>
        </p:nvSpPr>
        <p:spPr>
          <a:xfrm>
            <a:off x="356" y="5053064"/>
            <a:ext cx="9143398" cy="119062"/>
          </a:xfrm>
          <a:prstGeom prst="roundRect">
            <a:avLst>
              <a:gd name="adj" fmla="val -768003"/>
            </a:avLst>
          </a:prstGeom>
          <a:solidFill>
            <a:srgbClr val="FFFFFF"/>
          </a:solidFill>
          <a:ln/>
        </p:spPr>
      </p:sp>
      <p:sp>
        <p:nvSpPr>
          <p:cNvPr id="12" name="Shape 8"/>
          <p:cNvSpPr/>
          <p:nvPr/>
        </p:nvSpPr>
        <p:spPr>
          <a:xfrm rot="5400000">
            <a:off x="4432472" y="2086051"/>
            <a:ext cx="279941" cy="0"/>
          </a:xfrm>
          <a:prstGeom prst="line">
            <a:avLst/>
          </a:prstGeom>
          <a:solidFill>
            <a:srgbClr val="FFFFFF"/>
          </a:solidFill>
          <a:ln w="10583">
            <a:solidFill>
              <a:srgbClr val="162046"/>
            </a:solidFill>
            <a:prstDash val="solid"/>
            <a:headEnd type="none"/>
            <a:tailEnd type="none"/>
          </a:ln>
        </p:spPr>
      </p:sp>
      <p:pic>
        <p:nvPicPr>
          <p:cNvPr id="13" name="Image 1" descr="https://image.mux.com/CdzKDQL02YOI00nlVDn2y323BwmhLVTFY02RTabg97Zj1Y/thumbnail.jpg?time=0&amp;flip_h=true">    </p:cNvPr>
          <p:cNvPicPr>
            <a:picLocks noChangeAspect="1"/>
          </p:cNvPicPr>
          <p:nvPr/>
        </p:nvPicPr>
        <p:blipFill>
          <a:blip r:embed="rId2"/>
          <a:srcRect l="21875" r="21875" t="0" b="0"/>
          <a:stretch/>
        </p:blipFill>
        <p:spPr>
          <a:xfrm>
            <a:off x="7315200" y="3314700"/>
            <a:ext cx="1463040" cy="1463040"/>
          </a:xfrm>
          <a:prstGeom prst="ellipse">
            <a:avLst/>
          </a:prstGeom>
          <a:effectLst>
            <a:outerShdw sx="100000" sy="100000" kx="0" ky="0" algn="bl" rotWithShape="0" blurRad="101600" dist="50800" dir="16200000">
              <a:srgbClr val="000000">
                <a:alpha val="20000"/>
              </a:srgbClr>
            </a:outerShdw>
          </a:effectLst>
        </p:spPr>
      </p:pic>
      <p:pic>
        <p:nvPicPr>
          <p:cNvPr id="14" name="Image 2" descr="https://pitch-assets-ccb95893-de3f-4266-973c-20049231b248.s3.eu-west-1.amazonaws.com/try-pitch-pdf-export-logo.svg">
            <a:hlinkClick r:id="rId5" tooltip=""/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r="0" t="0" b="0"/>
          <a:stretch/>
        </p:blipFill>
        <p:spPr>
          <a:xfrm>
            <a:off x="136595" y="4803153"/>
            <a:ext cx="515221" cy="22730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16204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Chart 0" descr=""/>
          <p:cNvGraphicFramePr/>
          <p:nvPr/>
        </p:nvGraphicFramePr>
        <p:xfrm>
          <a:off x="2286000" y="1295400"/>
          <a:ext cx="4572000" cy="25717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4" name="Text 0"/>
          <p:cNvSpPr/>
          <p:nvPr/>
        </p:nvSpPr>
        <p:spPr>
          <a:xfrm>
            <a:off x="476250" y="476250"/>
            <a:ext cx="6115467" cy="4572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 b="0" dirty="0">
                <a:solidFill>
                  <a:srgbClr val="FFFFFF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Most popular Neighbourhood in NY.</a:t>
            </a:r>
            <a:endParaRPr lang="en-US" sz="3000" dirty="0"/>
          </a:p>
        </p:txBody>
      </p:sp>
      <p:pic>
        <p:nvPicPr>
          <p:cNvPr id="5" name="Image 0" descr="https://image.mux.com/CdzKDQL02YOI00nlVDn2y323BwmhLVTFY02RTabg97Zj1Y/thumbnail.jpg?time=0&amp;flip_h=true">    </p:cNvPr>
          <p:cNvPicPr>
            <a:picLocks noChangeAspect="1"/>
          </p:cNvPicPr>
          <p:nvPr/>
        </p:nvPicPr>
        <p:blipFill>
          <a:blip r:embed="rId2"/>
          <a:srcRect l="21875" r="21875" t="0" b="0"/>
          <a:stretch/>
        </p:blipFill>
        <p:spPr>
          <a:xfrm>
            <a:off x="7315200" y="3314700"/>
            <a:ext cx="1463040" cy="1463040"/>
          </a:xfrm>
          <a:prstGeom prst="ellipse">
            <a:avLst/>
          </a:prstGeom>
          <a:effectLst>
            <a:outerShdw sx="100000" sy="100000" kx="0" ky="0" algn="bl" rotWithShape="0" blurRad="101600" dist="50800" dir="16200000">
              <a:srgbClr val="000000">
                <a:alpha val="20000"/>
              </a:srgbClr>
            </a:outerShdw>
          </a:effectLst>
        </p:spPr>
      </p:pic>
      <p:pic>
        <p:nvPicPr>
          <p:cNvPr id="6" name="Image 1" descr="https://pitch-assets-ccb95893-de3f-4266-973c-20049231b248.s3.eu-west-1.amazonaws.com/try-pitch-pdf-export-logo.svg">
            <a:hlinkClick r:id="rId5" tooltip=""/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r="0" t="0" b="0"/>
          <a:stretch/>
        </p:blipFill>
        <p:spPr>
          <a:xfrm>
            <a:off x="136595" y="4803153"/>
            <a:ext cx="515221" cy="22730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16204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9011935"/>
              </p:ext>
            </p:extLst>
          </p:nvPr>
        </p:nvGraphicFramePr>
        <p:xfrm>
          <a:off x="2495550" y="343852"/>
          <a:ext cx="4152900" cy="3583186"/>
        </p:xfrm>
        <a:graphic>
          <a:graphicData uri="http://schemas.openxmlformats.org/drawingml/2006/table">
            <a:tbl>
              <a:tblPr/>
              <a:tblGrid>
                <a:gridCol w="1371600"/>
                <a:gridCol w="1371600"/>
                <a:gridCol w="1371600"/>
              </a:tblGrid>
              <a:tr h="437198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FFFFFF"/>
                          </a:solidFill>
                          <a:latin typeface="Playfair Display" pitchFamily="34" charset="0"/>
                          <a:ea typeface="Playfair Display" pitchFamily="34" charset="-122"/>
                          <a:cs typeface="Playfair Display" pitchFamily="34" charset="-120"/>
                        </a:rPr>
                        <a:t>Neighbourhood</a:t>
                      </a:r>
                      <a:endParaRPr lang="en-US" sz="1200" dirty="0">
                        <a:latin typeface="Playfair Display" charset="0"/>
                        <a:ea typeface="Playfair Display" charset="0"/>
                        <a:cs typeface="Playfair Display" charset="0"/>
                      </a:endParaRPr>
                    </a:p>
                  </a:txBody>
                  <a:tcPr marL="76200" marR="76200" marT="76200" marB="76200" anchor="t">
                    <a:lnL w="9525" cap="flat" cmpd="sng" algn="ctr">
                      <a:solidFill>
                        <a:srgbClr val="000000">
                          <a:alpha val="2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2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2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2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2046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FFFFFF"/>
                          </a:solidFill>
                          <a:latin typeface="Playfair Display" pitchFamily="34" charset="0"/>
                          <a:ea typeface="Playfair Display" pitchFamily="34" charset="-122"/>
                          <a:cs typeface="Playfair Display" pitchFamily="34" charset="-120"/>
                        </a:rPr>
                        <a:t>Room Type</a:t>
                      </a:r>
                      <a:endParaRPr lang="en-US" sz="1200" dirty="0">
                        <a:latin typeface="Playfair Display" charset="0"/>
                        <a:ea typeface="Playfair Display" charset="0"/>
                        <a:cs typeface="Playfair Display" charset="0"/>
                      </a:endParaRPr>
                    </a:p>
                  </a:txBody>
                  <a:tcPr marL="76200" marR="76200" marT="76200" marB="76200" anchor="t">
                    <a:lnL w="9525" cap="flat" cmpd="sng" algn="ctr">
                      <a:solidFill>
                        <a:srgbClr val="000000">
                          <a:alpha val="2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2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2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2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2046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FFFFFF"/>
                          </a:solidFill>
                          <a:latin typeface="Playfair Display" pitchFamily="34" charset="0"/>
                          <a:ea typeface="Playfair Display" pitchFamily="34" charset="-122"/>
                          <a:cs typeface="Playfair Display" pitchFamily="34" charset="-120"/>
                        </a:rPr>
                        <a:t>Avg Price ($)</a:t>
                      </a:r>
                      <a:endParaRPr lang="en-US" sz="1200" dirty="0">
                        <a:latin typeface="Playfair Display" charset="0"/>
                        <a:ea typeface="Playfair Display" charset="0"/>
                        <a:cs typeface="Playfair Display" charset="0"/>
                      </a:endParaRPr>
                    </a:p>
                  </a:txBody>
                  <a:tcPr marL="76200" marR="76200" marT="76200" marB="76200" anchor="t">
                    <a:lnL w="9525" cap="flat" cmpd="sng" algn="ctr">
                      <a:solidFill>
                        <a:srgbClr val="000000">
                          <a:alpha val="2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2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2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2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2046"/>
                    </a:solidFill>
                  </a:tcPr>
                </a:tc>
              </a:tr>
              <a:tr h="437198">
                <a:tc>
                  <a:txBody>
                    <a:bodyPr/>
                    <a:lstStyle/>
                    <a:p>
                      <a:pPr algn="l"/>
                      <a:r>
                        <a:rPr lang="en-US" sz="1200" b="0" dirty="0">
                          <a:solidFill>
                            <a:srgbClr val="FFFFFF"/>
                          </a:solidFill>
                          <a:latin typeface="Playfair Display" pitchFamily="34" charset="0"/>
                          <a:ea typeface="Playfair Display" pitchFamily="34" charset="-122"/>
                          <a:cs typeface="Playfair Display" pitchFamily="34" charset="-120"/>
                        </a:rPr>
                        <a:t>Sea Gate</a:t>
                      </a:r>
                      <a:endParaRPr lang="en-US" sz="1200" dirty="0">
                        <a:latin typeface="Playfair Display" charset="0"/>
                        <a:ea typeface="Playfair Display" charset="0"/>
                        <a:cs typeface="Playfair Display" charset="0"/>
                      </a:endParaRPr>
                    </a:p>
                  </a:txBody>
                  <a:tcPr marL="76200" marR="76200" marT="76200" marB="76200" anchor="t">
                    <a:lnL w="9525" cap="flat" cmpd="sng" algn="ctr">
                      <a:solidFill>
                        <a:srgbClr val="000000">
                          <a:alpha val="2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2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2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2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2046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 dirty="0">
                          <a:solidFill>
                            <a:srgbClr val="FFFFFF"/>
                          </a:solidFill>
                          <a:latin typeface="Playfair Display" pitchFamily="34" charset="0"/>
                          <a:ea typeface="Playfair Display" pitchFamily="34" charset="-122"/>
                          <a:cs typeface="Playfair Display" pitchFamily="34" charset="-120"/>
                        </a:rPr>
                        <a:t>entire home/apt</a:t>
                      </a:r>
                      <a:endParaRPr lang="en-US" sz="1200" dirty="0">
                        <a:latin typeface="Playfair Display" charset="0"/>
                        <a:ea typeface="Playfair Display" charset="0"/>
                        <a:cs typeface="Playfair Display" charset="0"/>
                      </a:endParaRPr>
                    </a:p>
                  </a:txBody>
                  <a:tcPr marL="76200" marR="76200" marT="76200" marB="76200" anchor="t">
                    <a:lnL w="9525" cap="flat" cmpd="sng" algn="ctr">
                      <a:solidFill>
                        <a:srgbClr val="000000">
                          <a:alpha val="2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2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2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2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2046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 dirty="0">
                          <a:solidFill>
                            <a:srgbClr val="FFFFFF"/>
                          </a:solidFill>
                          <a:latin typeface="Playfair Display" pitchFamily="34" charset="0"/>
                          <a:ea typeface="Playfair Display" pitchFamily="34" charset="-122"/>
                          <a:cs typeface="Playfair Display" pitchFamily="34" charset="-120"/>
                        </a:rPr>
                        <a:t>805</a:t>
                      </a:r>
                      <a:endParaRPr lang="en-US" sz="1200" dirty="0">
                        <a:latin typeface="Playfair Display" charset="0"/>
                        <a:ea typeface="Playfair Display" charset="0"/>
                        <a:cs typeface="Playfair Display" charset="0"/>
                      </a:endParaRPr>
                    </a:p>
                  </a:txBody>
                  <a:tcPr marL="76200" marR="76200" marT="76200" marB="76200" anchor="t">
                    <a:lnL w="9525" cap="flat" cmpd="sng" algn="ctr">
                      <a:solidFill>
                        <a:srgbClr val="000000">
                          <a:alpha val="2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2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2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2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2046"/>
                    </a:solidFill>
                  </a:tcPr>
                </a:tc>
              </a:tr>
              <a:tr h="437198">
                <a:tc>
                  <a:txBody>
                    <a:bodyPr/>
                    <a:lstStyle/>
                    <a:p>
                      <a:pPr algn="l"/>
                      <a:r>
                        <a:rPr lang="en-US" sz="1200" b="0" dirty="0">
                          <a:solidFill>
                            <a:srgbClr val="FFFFFF"/>
                          </a:solidFill>
                          <a:latin typeface="Playfair Display" pitchFamily="34" charset="0"/>
                          <a:ea typeface="Playfair Display" pitchFamily="34" charset="-122"/>
                          <a:cs typeface="Playfair Display" pitchFamily="34" charset="-120"/>
                        </a:rPr>
                        <a:t>Tribeca</a:t>
                      </a:r>
                      <a:endParaRPr lang="en-US" sz="1200" dirty="0">
                        <a:latin typeface="Playfair Display" charset="0"/>
                        <a:ea typeface="Playfair Display" charset="0"/>
                        <a:cs typeface="Playfair Display" charset="0"/>
                      </a:endParaRPr>
                    </a:p>
                  </a:txBody>
                  <a:tcPr marL="76200" marR="76200" marT="76200" marB="76200" anchor="t">
                    <a:lnL w="9525" cap="flat" cmpd="sng" algn="ctr">
                      <a:solidFill>
                        <a:srgbClr val="000000">
                          <a:alpha val="2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2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2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2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2046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 dirty="0">
                          <a:solidFill>
                            <a:srgbClr val="FFFFFF"/>
                          </a:solidFill>
                          <a:latin typeface="Playfair Display" pitchFamily="34" charset="0"/>
                          <a:ea typeface="Playfair Display" pitchFamily="34" charset="-122"/>
                          <a:cs typeface="Playfair Display" pitchFamily="34" charset="-120"/>
                        </a:rPr>
                        <a:t>entire home/apt</a:t>
                      </a:r>
                      <a:endParaRPr lang="en-US" sz="1200" dirty="0">
                        <a:latin typeface="Playfair Display" charset="0"/>
                        <a:ea typeface="Playfair Display" charset="0"/>
                        <a:cs typeface="Playfair Display" charset="0"/>
                      </a:endParaRPr>
                    </a:p>
                  </a:txBody>
                  <a:tcPr marL="76200" marR="76200" marT="76200" marB="76200" anchor="t">
                    <a:lnL w="9525" cap="flat" cmpd="sng" algn="ctr">
                      <a:solidFill>
                        <a:srgbClr val="000000">
                          <a:alpha val="2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2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2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2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2046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FFFFFF"/>
                          </a:solidFill>
                          <a:latin typeface="Playfair Display" pitchFamily="34" charset="0"/>
                          <a:ea typeface="Playfair Display" pitchFamily="34" charset="-122"/>
                          <a:cs typeface="Playfair Display" pitchFamily="34" charset="-120"/>
                        </a:rPr>
                        <a:t>450</a:t>
                      </a:r>
                      <a:endParaRPr lang="en-US" sz="1200" dirty="0">
                        <a:latin typeface="Playfair Display" charset="0"/>
                        <a:ea typeface="Playfair Display" charset="0"/>
                        <a:cs typeface="Playfair Display" charset="0"/>
                      </a:endParaRPr>
                    </a:p>
                  </a:txBody>
                  <a:tcPr marL="76200" marR="76200" marT="76200" marB="76200" anchor="t">
                    <a:lnL w="9525" cap="flat" cmpd="sng" algn="ctr">
                      <a:solidFill>
                        <a:srgbClr val="000000">
                          <a:alpha val="2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2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2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2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2046"/>
                    </a:solidFill>
                  </a:tcPr>
                </a:tc>
              </a:tr>
              <a:tr h="437198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FFFFFF"/>
                          </a:solidFill>
                          <a:latin typeface="Playfair Display" pitchFamily="34" charset="0"/>
                          <a:ea typeface="Playfair Display" pitchFamily="34" charset="-122"/>
                          <a:cs typeface="Playfair Display" pitchFamily="34" charset="-120"/>
                        </a:rPr>
                        <a:t>Bayside</a:t>
                      </a:r>
                      <a:endParaRPr lang="en-US" sz="1200" dirty="0">
                        <a:latin typeface="Playfair Display" charset="0"/>
                        <a:ea typeface="Playfair Display" charset="0"/>
                        <a:cs typeface="Playfair Display" charset="0"/>
                      </a:endParaRPr>
                    </a:p>
                  </a:txBody>
                  <a:tcPr marL="76200" marR="76200" marT="76200" marB="76200" anchor="t">
                    <a:lnL w="9525" cap="flat" cmpd="sng" algn="ctr">
                      <a:solidFill>
                        <a:srgbClr val="000000">
                          <a:alpha val="2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2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2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2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2046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 dirty="0">
                          <a:solidFill>
                            <a:srgbClr val="FFFFFF"/>
                          </a:solidFill>
                          <a:latin typeface="Playfair Display" pitchFamily="34" charset="0"/>
                          <a:ea typeface="Playfair Display" pitchFamily="34" charset="-122"/>
                          <a:cs typeface="Playfair Display" pitchFamily="34" charset="-120"/>
                        </a:rPr>
                        <a:t>entire home/apt</a:t>
                      </a:r>
                      <a:endParaRPr lang="en-US" sz="1200" dirty="0">
                        <a:latin typeface="Playfair Display" charset="0"/>
                        <a:ea typeface="Playfair Display" charset="0"/>
                        <a:cs typeface="Playfair Display" charset="0"/>
                      </a:endParaRPr>
                    </a:p>
                  </a:txBody>
                  <a:tcPr marL="76200" marR="76200" marT="76200" marB="76200" anchor="t">
                    <a:lnL w="9525" cap="flat" cmpd="sng" algn="ctr">
                      <a:solidFill>
                        <a:srgbClr val="000000">
                          <a:alpha val="2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2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2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2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2046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FFFFFF"/>
                          </a:solidFill>
                          <a:latin typeface="Playfair Display" pitchFamily="34" charset="0"/>
                          <a:ea typeface="Playfair Display" pitchFamily="34" charset="-122"/>
                          <a:cs typeface="Playfair Display" pitchFamily="34" charset="-120"/>
                        </a:rPr>
                        <a:t>398</a:t>
                      </a:r>
                      <a:endParaRPr lang="en-US" sz="1200" dirty="0">
                        <a:latin typeface="Playfair Display" charset="0"/>
                        <a:ea typeface="Playfair Display" charset="0"/>
                        <a:cs typeface="Playfair Display" charset="0"/>
                      </a:endParaRPr>
                    </a:p>
                  </a:txBody>
                  <a:tcPr marL="76200" marR="76200" marT="76200" marB="76200" anchor="t">
                    <a:lnL w="9525" cap="flat" cmpd="sng" algn="ctr">
                      <a:solidFill>
                        <a:srgbClr val="000000">
                          <a:alpha val="2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2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2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2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2046"/>
                    </a:solidFill>
                  </a:tcPr>
                </a:tc>
              </a:tr>
              <a:tr h="437198">
                <a:tc>
                  <a:txBody>
                    <a:bodyPr/>
                    <a:lstStyle/>
                    <a:p>
                      <a:pPr algn="l"/>
                      <a:r>
                        <a:rPr lang="en-US" sz="1200" b="0" dirty="0">
                          <a:solidFill>
                            <a:srgbClr val="FFFFFF"/>
                          </a:solidFill>
                          <a:latin typeface="Playfair Display" pitchFamily="34" charset="0"/>
                          <a:ea typeface="Playfair Display" pitchFamily="34" charset="-122"/>
                          <a:cs typeface="Playfair Display" pitchFamily="34" charset="-120"/>
                        </a:rPr>
                        <a:t>Flatiron District</a:t>
                      </a:r>
                      <a:endParaRPr lang="en-US" sz="1200" dirty="0">
                        <a:latin typeface="Playfair Display" charset="0"/>
                        <a:ea typeface="Playfair Display" charset="0"/>
                        <a:cs typeface="Playfair Display" charset="0"/>
                      </a:endParaRPr>
                    </a:p>
                  </a:txBody>
                  <a:tcPr marL="76200" marR="76200" marT="76200" marB="76200" anchor="t">
                    <a:lnL w="9525" cap="flat" cmpd="sng" algn="ctr">
                      <a:solidFill>
                        <a:srgbClr val="000000">
                          <a:alpha val="2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2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2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2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2046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 dirty="0">
                          <a:solidFill>
                            <a:srgbClr val="FFFFFF"/>
                          </a:solidFill>
                          <a:latin typeface="Playfair Display" pitchFamily="34" charset="0"/>
                          <a:ea typeface="Playfair Display" pitchFamily="34" charset="-122"/>
                          <a:cs typeface="Playfair Display" pitchFamily="34" charset="-120"/>
                        </a:rPr>
                        <a:t>entire home/apt</a:t>
                      </a:r>
                      <a:endParaRPr lang="en-US" sz="1200" dirty="0">
                        <a:latin typeface="Playfair Display" charset="0"/>
                        <a:ea typeface="Playfair Display" charset="0"/>
                        <a:cs typeface="Playfair Display" charset="0"/>
                      </a:endParaRPr>
                    </a:p>
                  </a:txBody>
                  <a:tcPr marL="76200" marR="76200" marT="76200" marB="76200" anchor="t">
                    <a:lnL w="9525" cap="flat" cmpd="sng" algn="ctr">
                      <a:solidFill>
                        <a:srgbClr val="000000">
                          <a:alpha val="2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2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2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2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2046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FFFFFF"/>
                          </a:solidFill>
                          <a:latin typeface="Playfair Display" pitchFamily="34" charset="0"/>
                          <a:ea typeface="Playfair Display" pitchFamily="34" charset="-122"/>
                          <a:cs typeface="Playfair Display" pitchFamily="34" charset="-120"/>
                        </a:rPr>
                        <a:t>386</a:t>
                      </a:r>
                      <a:endParaRPr lang="en-US" sz="1200" dirty="0">
                        <a:latin typeface="Playfair Display" charset="0"/>
                        <a:ea typeface="Playfair Display" charset="0"/>
                        <a:cs typeface="Playfair Display" charset="0"/>
                      </a:endParaRPr>
                    </a:p>
                  </a:txBody>
                  <a:tcPr marL="76200" marR="76200" marT="76200" marB="76200" anchor="t">
                    <a:lnL w="9525" cap="flat" cmpd="sng" algn="ctr">
                      <a:solidFill>
                        <a:srgbClr val="000000">
                          <a:alpha val="2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2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2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2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2046"/>
                    </a:solidFill>
                  </a:tcPr>
                </a:tc>
              </a:tr>
              <a:tr h="437198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FFFFFF"/>
                          </a:solidFill>
                          <a:latin typeface="Playfair Display" pitchFamily="34" charset="0"/>
                          <a:ea typeface="Playfair Display" pitchFamily="34" charset="-122"/>
                          <a:cs typeface="Playfair Display" pitchFamily="34" charset="-120"/>
                        </a:rPr>
                        <a:t>SoHo</a:t>
                      </a:r>
                      <a:endParaRPr lang="en-US" sz="1200" dirty="0">
                        <a:latin typeface="Playfair Display" charset="0"/>
                        <a:ea typeface="Playfair Display" charset="0"/>
                        <a:cs typeface="Playfair Display" charset="0"/>
                      </a:endParaRPr>
                    </a:p>
                  </a:txBody>
                  <a:tcPr marL="76200" marR="76200" marT="76200" marB="76200" anchor="t">
                    <a:lnL w="9525" cap="flat" cmpd="sng" algn="ctr">
                      <a:solidFill>
                        <a:srgbClr val="000000">
                          <a:alpha val="2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2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2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2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2046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 dirty="0">
                          <a:solidFill>
                            <a:srgbClr val="FFFFFF"/>
                          </a:solidFill>
                          <a:latin typeface="Playfair Display" pitchFamily="34" charset="0"/>
                          <a:ea typeface="Playfair Display" pitchFamily="34" charset="-122"/>
                          <a:cs typeface="Playfair Display" pitchFamily="34" charset="-120"/>
                        </a:rPr>
                        <a:t>entire home/apt</a:t>
                      </a:r>
                      <a:endParaRPr lang="en-US" sz="1200" dirty="0">
                        <a:latin typeface="Playfair Display" charset="0"/>
                        <a:ea typeface="Playfair Display" charset="0"/>
                        <a:cs typeface="Playfair Display" charset="0"/>
                      </a:endParaRPr>
                    </a:p>
                  </a:txBody>
                  <a:tcPr marL="76200" marR="76200" marT="76200" marB="76200" anchor="t">
                    <a:lnL w="9525" cap="flat" cmpd="sng" algn="ctr">
                      <a:solidFill>
                        <a:srgbClr val="000000">
                          <a:alpha val="2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2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2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2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2046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FFFFFF"/>
                          </a:solidFill>
                          <a:latin typeface="Playfair Display" pitchFamily="34" charset="0"/>
                          <a:ea typeface="Playfair Display" pitchFamily="34" charset="-122"/>
                          <a:cs typeface="Playfair Display" pitchFamily="34" charset="-120"/>
                        </a:rPr>
                        <a:t>383</a:t>
                      </a:r>
                      <a:endParaRPr lang="en-US" sz="1200" dirty="0">
                        <a:latin typeface="Playfair Display" charset="0"/>
                        <a:ea typeface="Playfair Display" charset="0"/>
                        <a:cs typeface="Playfair Display" charset="0"/>
                      </a:endParaRPr>
                    </a:p>
                  </a:txBody>
                  <a:tcPr marL="76200" marR="76200" marT="76200" marB="76200" anchor="t">
                    <a:lnL w="9525" cap="flat" cmpd="sng" algn="ctr">
                      <a:solidFill>
                        <a:srgbClr val="000000">
                          <a:alpha val="2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2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2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2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2046"/>
                    </a:solidFill>
                  </a:tcPr>
                </a:tc>
              </a:tr>
              <a:tr h="437198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FFFFFF"/>
                          </a:solidFill>
                          <a:latin typeface="Playfair Display" pitchFamily="34" charset="0"/>
                          <a:ea typeface="Playfair Display" pitchFamily="34" charset="-122"/>
                          <a:cs typeface="Playfair Display" pitchFamily="34" charset="-120"/>
                        </a:rPr>
                        <a:t>NoHo</a:t>
                      </a:r>
                      <a:endParaRPr lang="en-US" sz="1200" dirty="0">
                        <a:latin typeface="Playfair Display" charset="0"/>
                        <a:ea typeface="Playfair Display" charset="0"/>
                        <a:cs typeface="Playfair Display" charset="0"/>
                      </a:endParaRPr>
                    </a:p>
                  </a:txBody>
                  <a:tcPr marL="76200" marR="76200" marT="76200" marB="76200" anchor="t">
                    <a:lnL w="9525" cap="flat" cmpd="sng" algn="ctr">
                      <a:solidFill>
                        <a:srgbClr val="000000">
                          <a:alpha val="2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2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2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2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2046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 dirty="0">
                          <a:solidFill>
                            <a:srgbClr val="FFFFFF"/>
                          </a:solidFill>
                          <a:latin typeface="Playfair Display" pitchFamily="34" charset="0"/>
                          <a:ea typeface="Playfair Display" pitchFamily="34" charset="-122"/>
                          <a:cs typeface="Playfair Display" pitchFamily="34" charset="-120"/>
                        </a:rPr>
                        <a:t>entire home/apt</a:t>
                      </a:r>
                      <a:endParaRPr lang="en-US" sz="1200" dirty="0">
                        <a:latin typeface="Playfair Display" charset="0"/>
                        <a:ea typeface="Playfair Display" charset="0"/>
                        <a:cs typeface="Playfair Display" charset="0"/>
                      </a:endParaRPr>
                    </a:p>
                  </a:txBody>
                  <a:tcPr marL="76200" marR="76200" marT="76200" marB="76200" anchor="t">
                    <a:lnL w="9525" cap="flat" cmpd="sng" algn="ctr">
                      <a:solidFill>
                        <a:srgbClr val="000000">
                          <a:alpha val="2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2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2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2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2046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FFFFFF"/>
                          </a:solidFill>
                          <a:latin typeface="Playfair Display" pitchFamily="34" charset="0"/>
                          <a:ea typeface="Playfair Display" pitchFamily="34" charset="-122"/>
                          <a:cs typeface="Playfair Display" pitchFamily="34" charset="-120"/>
                        </a:rPr>
                        <a:t>344</a:t>
                      </a:r>
                      <a:endParaRPr lang="en-US" sz="1200" dirty="0">
                        <a:latin typeface="Playfair Display" charset="0"/>
                        <a:ea typeface="Playfair Display" charset="0"/>
                        <a:cs typeface="Playfair Display" charset="0"/>
                      </a:endParaRPr>
                    </a:p>
                  </a:txBody>
                  <a:tcPr marL="76200" marR="76200" marT="76200" marB="76200" anchor="t">
                    <a:lnL w="9525" cap="flat" cmpd="sng" algn="ctr">
                      <a:solidFill>
                        <a:srgbClr val="000000">
                          <a:alpha val="2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2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2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2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2046"/>
                    </a:solidFill>
                  </a:tcPr>
                </a:tc>
              </a:tr>
              <a:tr h="437198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FFFFFF"/>
                          </a:solidFill>
                          <a:latin typeface="Playfair Display" pitchFamily="34" charset="0"/>
                          <a:ea typeface="Playfair Display" pitchFamily="34" charset="-122"/>
                          <a:cs typeface="Playfair Display" pitchFamily="34" charset="-120"/>
                        </a:rPr>
                        <a:t>Vinegar Hill</a:t>
                      </a:r>
                      <a:endParaRPr lang="en-US" sz="1200" dirty="0">
                        <a:latin typeface="Playfair Display" charset="0"/>
                        <a:ea typeface="Playfair Display" charset="0"/>
                        <a:cs typeface="Playfair Display" charset="0"/>
                      </a:endParaRPr>
                    </a:p>
                  </a:txBody>
                  <a:tcPr marL="76200" marR="76200" marT="76200" marB="76200" anchor="t">
                    <a:lnL w="9525" cap="flat" cmpd="sng" algn="ctr">
                      <a:solidFill>
                        <a:srgbClr val="000000">
                          <a:alpha val="2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2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2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2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2046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FFFFFF"/>
                          </a:solidFill>
                          <a:latin typeface="Playfair Display" pitchFamily="34" charset="0"/>
                          <a:ea typeface="Playfair Display" pitchFamily="34" charset="-122"/>
                          <a:cs typeface="Playfair Display" pitchFamily="34" charset="-120"/>
                        </a:rPr>
                        <a:t>Shared room</a:t>
                      </a:r>
                      <a:endParaRPr lang="en-US" sz="1200" dirty="0">
                        <a:latin typeface="Playfair Display" charset="0"/>
                        <a:ea typeface="Playfair Display" charset="0"/>
                        <a:cs typeface="Playfair Display" charset="0"/>
                      </a:endParaRPr>
                    </a:p>
                  </a:txBody>
                  <a:tcPr marL="76200" marR="76200" marT="76200" marB="76200" anchor="t">
                    <a:lnL w="9525" cap="flat" cmpd="sng" algn="ctr">
                      <a:solidFill>
                        <a:srgbClr val="000000">
                          <a:alpha val="2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2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2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2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2046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FFFFFF"/>
                          </a:solidFill>
                          <a:latin typeface="Playfair Display" pitchFamily="34" charset="0"/>
                          <a:ea typeface="Playfair Display" pitchFamily="34" charset="-122"/>
                          <a:cs typeface="Playfair Display" pitchFamily="34" charset="-120"/>
                        </a:rPr>
                        <a:t>250</a:t>
                      </a:r>
                      <a:endParaRPr lang="en-US" sz="1200" dirty="0">
                        <a:latin typeface="Playfair Display" charset="0"/>
                        <a:ea typeface="Playfair Display" charset="0"/>
                        <a:cs typeface="Playfair Display" charset="0"/>
                      </a:endParaRPr>
                    </a:p>
                  </a:txBody>
                  <a:tcPr marL="76200" marR="76200" marT="76200" marB="76200" anchor="t">
                    <a:lnL w="9525" cap="flat" cmpd="sng" algn="ctr">
                      <a:solidFill>
                        <a:srgbClr val="000000">
                          <a:alpha val="2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2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2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2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2046"/>
                    </a:solidFill>
                  </a:tcPr>
                </a:tc>
              </a:tr>
            </a:tbl>
          </a:graphicData>
        </a:graphic>
      </p:graphicFrame>
      <p:sp>
        <p:nvSpPr>
          <p:cNvPr id="4" name="Text 0"/>
          <p:cNvSpPr/>
          <p:nvPr/>
        </p:nvSpPr>
        <p:spPr>
          <a:xfrm>
            <a:off x="1291" y="4209024"/>
            <a:ext cx="8191501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3600"/>
              </a:lnSpc>
            </a:pPr>
            <a:r>
              <a:rPr lang="en-US" sz="1800" b="0" dirty="0">
                <a:solidFill>
                  <a:srgbClr val="FFFFFF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The average rental price for short-term rentals in New York City</a:t>
            </a:r>
            <a:endParaRPr lang="en-US" sz="3000" dirty="0"/>
          </a:p>
        </p:txBody>
      </p:sp>
      <p:pic>
        <p:nvPicPr>
          <p:cNvPr id="5" name="Image 0" descr="https://image.mux.com/CdzKDQL02YOI00nlVDn2y323BwmhLVTFY02RTabg97Zj1Y/thumbnail.jpg?time=0&amp;flip_h=true">    </p:cNvPr>
          <p:cNvPicPr>
            <a:picLocks noChangeAspect="1"/>
          </p:cNvPicPr>
          <p:nvPr/>
        </p:nvPicPr>
        <p:blipFill>
          <a:blip r:embed="rId1"/>
          <a:srcRect l="21875" r="21875" t="0" b="0"/>
          <a:stretch/>
        </p:blipFill>
        <p:spPr>
          <a:xfrm>
            <a:off x="7315200" y="3314700"/>
            <a:ext cx="1463040" cy="1463040"/>
          </a:xfrm>
          <a:prstGeom prst="ellipse">
            <a:avLst/>
          </a:prstGeom>
          <a:effectLst>
            <a:outerShdw sx="100000" sy="100000" kx="0" ky="0" algn="bl" rotWithShape="0" blurRad="101600" dist="50800" dir="16200000">
              <a:srgbClr val="000000">
                <a:alpha val="20000"/>
              </a:srgbClr>
            </a:outerShdw>
          </a:effectLst>
        </p:spPr>
      </p:pic>
      <p:pic>
        <p:nvPicPr>
          <p:cNvPr id="6" name="Image 1" descr="https://pitch-assets-ccb95893-de3f-4266-973c-20049231b248.s3.eu-west-1.amazonaws.com/try-pitch-pdf-export-logo.svg">
            <a:hlinkClick r:id="rId4" tooltip=""/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r="0" t="0" b="0"/>
          <a:stretch/>
        </p:blipFill>
        <p:spPr>
          <a:xfrm>
            <a:off x="136595" y="4803153"/>
            <a:ext cx="515221" cy="22730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16204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1291" y="1291"/>
            <a:ext cx="2174230" cy="4572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1400" b="0" dirty="0">
                <a:solidFill>
                  <a:srgbClr val="FFFFFF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Most Rented Property Types</a:t>
            </a:r>
            <a:endParaRPr lang="en-US" sz="3000" dirty="0"/>
          </a:p>
        </p:txBody>
      </p:sp>
      <p:graphicFrame>
        <p:nvGraphicFramePr>
          <p:cNvPr id="4" name="Chart 0" descr=""/>
          <p:cNvGraphicFramePr/>
          <p:nvPr/>
        </p:nvGraphicFramePr>
        <p:xfrm>
          <a:off x="2286000" y="1285875"/>
          <a:ext cx="4572000" cy="25717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pic>
        <p:nvPicPr>
          <p:cNvPr id="5" name="Image 0" descr="https://image.mux.com/CdzKDQL02YOI00nlVDn2y323BwmhLVTFY02RTabg97Zj1Y/thumbnail.jpg?time=0&amp;flip_h=true">    </p:cNvPr>
          <p:cNvPicPr>
            <a:picLocks noChangeAspect="1"/>
          </p:cNvPicPr>
          <p:nvPr/>
        </p:nvPicPr>
        <p:blipFill>
          <a:blip r:embed="rId2"/>
          <a:srcRect l="21875" r="21875" t="0" b="0"/>
          <a:stretch/>
        </p:blipFill>
        <p:spPr>
          <a:xfrm>
            <a:off x="7315200" y="3314700"/>
            <a:ext cx="1463040" cy="1463040"/>
          </a:xfrm>
          <a:prstGeom prst="ellipse">
            <a:avLst/>
          </a:prstGeom>
          <a:effectLst>
            <a:outerShdw sx="100000" sy="100000" kx="0" ky="0" algn="bl" rotWithShape="0" blurRad="101600" dist="50800" dir="16200000">
              <a:srgbClr val="000000">
                <a:alpha val="20000"/>
              </a:srgbClr>
            </a:outerShdw>
          </a:effectLst>
        </p:spPr>
      </p:pic>
      <p:pic>
        <p:nvPicPr>
          <p:cNvPr id="6" name="Image 1" descr="https://pitch-assets-ccb95893-de3f-4266-973c-20049231b248.s3.eu-west-1.amazonaws.com/try-pitch-pdf-export-logo.svg">
            <a:hlinkClick r:id="rId5" tooltip=""/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r="0" t="0" b="0"/>
          <a:stretch/>
        </p:blipFill>
        <p:spPr>
          <a:xfrm>
            <a:off x="136595" y="4803153"/>
            <a:ext cx="515221" cy="22730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16204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https://pitch-assets-ccb95893-de3f-4266-973c-20049231b248.s3.eu-west-1.amazonaws.com/74952ef5-bbed-4088-be89-0070d77f743c?pitch-bytes=89764&amp;pitch-content-type=image%2F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2120864" y="901300"/>
            <a:ext cx="4518365" cy="3505553"/>
          </a:xfrm>
          <a:prstGeom prst="rect">
            <a:avLst/>
          </a:prstGeom>
        </p:spPr>
      </p:pic>
      <p:pic>
        <p:nvPicPr>
          <p:cNvPr id="4" name="Image 1" descr="https://image.mux.com/CdzKDQL02YOI00nlVDn2y323BwmhLVTFY02RTabg97Zj1Y/thumbnail.jpg?time=0&amp;flip_h=true">    </p:cNvPr>
          <p:cNvPicPr>
            <a:picLocks noChangeAspect="1"/>
          </p:cNvPicPr>
          <p:nvPr/>
        </p:nvPicPr>
        <p:blipFill>
          <a:blip r:embed="rId2"/>
          <a:srcRect l="21875" r="21875" t="0" b="0"/>
          <a:stretch/>
        </p:blipFill>
        <p:spPr>
          <a:xfrm>
            <a:off x="7315200" y="3314700"/>
            <a:ext cx="1463040" cy="1463040"/>
          </a:xfrm>
          <a:prstGeom prst="ellipse">
            <a:avLst/>
          </a:prstGeom>
          <a:effectLst>
            <a:outerShdw sx="100000" sy="100000" kx="0" ky="0" algn="bl" rotWithShape="0" blurRad="101600" dist="50800" dir="16200000">
              <a:srgbClr val="000000">
                <a:alpha val="20000"/>
              </a:srgbClr>
            </a:outerShdw>
          </a:effectLst>
        </p:spPr>
      </p:pic>
      <p:pic>
        <p:nvPicPr>
          <p:cNvPr id="5" name="Image 2" descr="https://pitch-assets-ccb95893-de3f-4266-973c-20049231b248.s3.eu-west-1.amazonaws.com/try-pitch-pdf-export-logo.svg">
            <a:hlinkClick r:id="rId5" tooltip=""/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r="0" t="0" b="0"/>
          <a:stretch/>
        </p:blipFill>
        <p:spPr>
          <a:xfrm>
            <a:off x="136595" y="4803153"/>
            <a:ext cx="515221" cy="22730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16204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188599" y="161841"/>
            <a:ext cx="3315816" cy="18283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>
              <a:lnSpc>
                <a:spcPts val="1440"/>
              </a:lnSpc>
            </a:pPr>
            <a:r>
              <a:rPr lang="en-US" sz="900" b="1" spc="204" kern="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DEMAND FOR SHORT-TERM RENTALS OVER TIME</a:t>
            </a:r>
            <a:endParaRPr lang="en-US" sz="900" dirty="0"/>
          </a:p>
        </p:txBody>
      </p:sp>
      <p:graphicFrame>
        <p:nvGraphicFramePr>
          <p:cNvPr id="4" name="Chart 0" descr=""/>
          <p:cNvGraphicFramePr/>
          <p:nvPr/>
        </p:nvGraphicFramePr>
        <p:xfrm>
          <a:off x="2286000" y="1285875"/>
          <a:ext cx="4572000" cy="25717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pic>
        <p:nvPicPr>
          <p:cNvPr id="5" name="Image 0" descr="https://image.mux.com/CdzKDQL02YOI00nlVDn2y323BwmhLVTFY02RTabg97Zj1Y/thumbnail.jpg?time=0&amp;flip_h=true">    </p:cNvPr>
          <p:cNvPicPr>
            <a:picLocks noChangeAspect="1"/>
          </p:cNvPicPr>
          <p:nvPr/>
        </p:nvPicPr>
        <p:blipFill>
          <a:blip r:embed="rId2"/>
          <a:srcRect l="21875" r="21875" t="0" b="0"/>
          <a:stretch/>
        </p:blipFill>
        <p:spPr>
          <a:xfrm>
            <a:off x="7315200" y="3314700"/>
            <a:ext cx="1463040" cy="1463040"/>
          </a:xfrm>
          <a:prstGeom prst="ellipse">
            <a:avLst/>
          </a:prstGeom>
          <a:effectLst>
            <a:outerShdw sx="100000" sy="100000" kx="0" ky="0" algn="bl" rotWithShape="0" blurRad="101600" dist="50800" dir="16200000">
              <a:srgbClr val="000000">
                <a:alpha val="20000"/>
              </a:srgbClr>
            </a:outerShdw>
          </a:effectLst>
        </p:spPr>
      </p:pic>
      <p:pic>
        <p:nvPicPr>
          <p:cNvPr id="6" name="Image 1" descr="https://pitch-assets-ccb95893-de3f-4266-973c-20049231b248.s3.eu-west-1.amazonaws.com/try-pitch-pdf-export-logo.svg">
            <a:hlinkClick r:id="rId5" tooltip=""/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r="0" t="0" b="0"/>
          <a:stretch/>
        </p:blipFill>
        <p:spPr>
          <a:xfrm>
            <a:off x="136595" y="4803153"/>
            <a:ext cx="515221" cy="22730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mastery project</dc:title>
  <dc:subject>PptxGenJS Presentation</dc:subject>
  <dc:creator>Pitch Software GmbH</dc:creator>
  <cp:lastModifiedBy>Pitch Software GmbH</cp:lastModifiedBy>
  <cp:revision>1</cp:revision>
  <dcterms:created xsi:type="dcterms:W3CDTF">2023-06-03T10:23:15Z</dcterms:created>
  <dcterms:modified xsi:type="dcterms:W3CDTF">2023-06-03T10:23:15Z</dcterms:modified>
</cp:coreProperties>
</file>